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sldIdLst>
    <p:sldId id="256" r:id="rId2"/>
    <p:sldId id="257" r:id="rId3"/>
    <p:sldId id="258" r:id="rId4"/>
    <p:sldId id="259" r:id="rId5"/>
    <p:sldId id="260" r:id="rId6"/>
    <p:sldId id="265" r:id="rId7"/>
    <p:sldId id="261" r:id="rId8"/>
    <p:sldId id="262" r:id="rId9"/>
    <p:sldId id="263" r:id="rId10"/>
    <p:sldId id="264" r:id="rId11"/>
    <p:sldId id="266" r:id="rId12"/>
    <p:sldId id="284" r:id="rId13"/>
    <p:sldId id="285" r:id="rId14"/>
    <p:sldId id="286" r:id="rId15"/>
    <p:sldId id="283" r:id="rId16"/>
    <p:sldId id="287" r:id="rId17"/>
    <p:sldId id="288" r:id="rId18"/>
    <p:sldId id="290" r:id="rId19"/>
    <p:sldId id="291" r:id="rId20"/>
    <p:sldId id="292" r:id="rId21"/>
    <p:sldId id="294" r:id="rId22"/>
    <p:sldId id="295" r:id="rId23"/>
    <p:sldId id="289" r:id="rId24"/>
    <p:sldId id="297" r:id="rId25"/>
    <p:sldId id="296" r:id="rId26"/>
    <p:sldId id="298" r:id="rId27"/>
    <p:sldId id="303" r:id="rId28"/>
    <p:sldId id="301" r:id="rId29"/>
    <p:sldId id="302" r:id="rId30"/>
    <p:sldId id="267" r:id="rId31"/>
    <p:sldId id="282" r:id="rId32"/>
    <p:sldId id="304" r:id="rId33"/>
    <p:sldId id="281"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C25467-4264-4506-9D44-A84ED5C0FC75}">
          <p14:sldIdLst>
            <p14:sldId id="256"/>
            <p14:sldId id="257"/>
            <p14:sldId id="258"/>
            <p14:sldId id="259"/>
            <p14:sldId id="260"/>
            <p14:sldId id="265"/>
            <p14:sldId id="261"/>
            <p14:sldId id="262"/>
            <p14:sldId id="263"/>
            <p14:sldId id="264"/>
            <p14:sldId id="266"/>
            <p14:sldId id="284"/>
            <p14:sldId id="285"/>
            <p14:sldId id="286"/>
            <p14:sldId id="283"/>
            <p14:sldId id="287"/>
            <p14:sldId id="288"/>
            <p14:sldId id="290"/>
            <p14:sldId id="291"/>
            <p14:sldId id="292"/>
            <p14:sldId id="294"/>
            <p14:sldId id="295"/>
            <p14:sldId id="289"/>
            <p14:sldId id="297"/>
            <p14:sldId id="296"/>
            <p14:sldId id="298"/>
            <p14:sldId id="303"/>
            <p14:sldId id="301"/>
            <p14:sldId id="302"/>
            <p14:sldId id="267"/>
            <p14:sldId id="282"/>
            <p14:sldId id="304"/>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120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28079-306F-49DB-BE57-A4A9B309601C}" type="doc">
      <dgm:prSet loTypeId="urn:microsoft.com/office/officeart/2005/8/layout/hChevron3" loCatId="process" qsTypeId="urn:microsoft.com/office/officeart/2005/8/quickstyle/simple5" qsCatId="simple" csTypeId="urn:microsoft.com/office/officeart/2005/8/colors/accent5_2" csCatId="accent5" phldr="1"/>
      <dgm:spPr/>
      <dgm:t>
        <a:bodyPr/>
        <a:lstStyle/>
        <a:p>
          <a:endParaRPr lang="en-US"/>
        </a:p>
      </dgm:t>
    </dgm:pt>
    <dgm:pt modelId="{E698BDFE-98C6-4143-A67D-0C427ED35409}">
      <dgm:prSet/>
      <dgm:spPr/>
      <dgm:t>
        <a:bodyPr/>
        <a:lstStyle/>
        <a:p>
          <a:r>
            <a:rPr lang="en-US" b="1" dirty="0"/>
            <a:t>We mainly focus on two recent architectures: Faster-RCNN, and SSD (Single Shot Detector).</a:t>
          </a:r>
          <a:endParaRPr lang="en-US" dirty="0"/>
        </a:p>
      </dgm:t>
    </dgm:pt>
    <dgm:pt modelId="{A40EA109-B142-45AC-BD6B-21A5947FE1EA}" type="parTrans" cxnId="{5B6C3D70-6E9E-4EEB-8B5E-662F94256631}">
      <dgm:prSet/>
      <dgm:spPr/>
      <dgm:t>
        <a:bodyPr/>
        <a:lstStyle/>
        <a:p>
          <a:endParaRPr lang="en-US"/>
        </a:p>
      </dgm:t>
    </dgm:pt>
    <dgm:pt modelId="{491A45A3-0B5E-494B-9987-322239B55AFB}" type="sibTrans" cxnId="{5B6C3D70-6E9E-4EEB-8B5E-662F94256631}">
      <dgm:prSet/>
      <dgm:spPr/>
      <dgm:t>
        <a:bodyPr/>
        <a:lstStyle/>
        <a:p>
          <a:endParaRPr lang="en-US"/>
        </a:p>
      </dgm:t>
    </dgm:pt>
    <dgm:pt modelId="{EE051E5C-262C-4377-878F-39A3B7FA349A}" type="pres">
      <dgm:prSet presAssocID="{6CF28079-306F-49DB-BE57-A4A9B309601C}" presName="Name0" presStyleCnt="0">
        <dgm:presLayoutVars>
          <dgm:dir/>
          <dgm:resizeHandles val="exact"/>
        </dgm:presLayoutVars>
      </dgm:prSet>
      <dgm:spPr/>
    </dgm:pt>
    <dgm:pt modelId="{3944CBB3-76BA-4252-85DF-D79A8ED29A3E}" type="pres">
      <dgm:prSet presAssocID="{E698BDFE-98C6-4143-A67D-0C427ED35409}" presName="parTxOnly" presStyleLbl="node1" presStyleIdx="0" presStyleCnt="1">
        <dgm:presLayoutVars>
          <dgm:bulletEnabled val="1"/>
        </dgm:presLayoutVars>
      </dgm:prSet>
      <dgm:spPr/>
    </dgm:pt>
  </dgm:ptLst>
  <dgm:cxnLst>
    <dgm:cxn modelId="{E4062B08-DAD8-43A9-95D1-3359CCEC945A}" type="presOf" srcId="{E698BDFE-98C6-4143-A67D-0C427ED35409}" destId="{3944CBB3-76BA-4252-85DF-D79A8ED29A3E}" srcOrd="0" destOrd="0" presId="urn:microsoft.com/office/officeart/2005/8/layout/hChevron3"/>
    <dgm:cxn modelId="{5B6C3D70-6E9E-4EEB-8B5E-662F94256631}" srcId="{6CF28079-306F-49DB-BE57-A4A9B309601C}" destId="{E698BDFE-98C6-4143-A67D-0C427ED35409}" srcOrd="0" destOrd="0" parTransId="{A40EA109-B142-45AC-BD6B-21A5947FE1EA}" sibTransId="{491A45A3-0B5E-494B-9987-322239B55AFB}"/>
    <dgm:cxn modelId="{C588E8FD-C2EF-4D2B-A468-274BDDEEFCE5}" type="presOf" srcId="{6CF28079-306F-49DB-BE57-A4A9B309601C}" destId="{EE051E5C-262C-4377-878F-39A3B7FA349A}" srcOrd="0" destOrd="0" presId="urn:microsoft.com/office/officeart/2005/8/layout/hChevron3"/>
    <dgm:cxn modelId="{F436BDD4-5452-49EA-A0F3-D768D924B1D5}" type="presParOf" srcId="{EE051E5C-262C-4377-878F-39A3B7FA349A}" destId="{3944CBB3-76BA-4252-85DF-D79A8ED29A3E}" srcOrd="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4CBB3-76BA-4252-85DF-D79A8ED29A3E}">
      <dsp:nvSpPr>
        <dsp:cNvPr id="0" name=""/>
        <dsp:cNvSpPr/>
      </dsp:nvSpPr>
      <dsp:spPr>
        <a:xfrm>
          <a:off x="0" y="1291272"/>
          <a:ext cx="4362450" cy="1744980"/>
        </a:xfrm>
        <a:prstGeom prst="homePlate">
          <a:avLst/>
        </a:prstGeom>
        <a:blipFill rotWithShape="0">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66675" rIns="33338" bIns="66675" numCol="1" spcCol="1270" anchor="ctr" anchorCtr="0">
          <a:noAutofit/>
        </a:bodyPr>
        <a:lstStyle/>
        <a:p>
          <a:pPr marL="0" lvl="0" indent="0" algn="ctr" defTabSz="1111250">
            <a:lnSpc>
              <a:spcPct val="90000"/>
            </a:lnSpc>
            <a:spcBef>
              <a:spcPct val="0"/>
            </a:spcBef>
            <a:spcAft>
              <a:spcPct val="35000"/>
            </a:spcAft>
            <a:buNone/>
          </a:pPr>
          <a:r>
            <a:rPr lang="en-US" sz="2500" b="1" kern="1200" dirty="0"/>
            <a:t>We mainly focus on two recent architectures: Faster-RCNN, and SSD (Single Shot Detector).</a:t>
          </a:r>
          <a:endParaRPr lang="en-US" sz="2500" kern="1200" dirty="0"/>
        </a:p>
      </dsp:txBody>
      <dsp:txXfrm>
        <a:off x="0" y="1291272"/>
        <a:ext cx="3926205" cy="174498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2" y="1449148"/>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2"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7/27/2018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16344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7/27/2018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53850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7" y="4700704"/>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7/27/2018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4719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4"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7" y="2435958"/>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1" y="2286000"/>
            <a:ext cx="3671888" cy="2300288"/>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7/27/2018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36724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7/27/2018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20668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9"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9"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6"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3" y="446089"/>
            <a:ext cx="4947376"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7/27/2018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88741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8" y="2222287"/>
            <a:ext cx="7524003" cy="36365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7/27/2018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38936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2"/>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2"/>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7/27/2018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47160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7" y="2222289"/>
            <a:ext cx="367072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1" y="2222289"/>
            <a:ext cx="3670720"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7/27/2018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88673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7"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09997" y="2751139"/>
            <a:ext cx="3687391"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1"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1" y="2751139"/>
            <a:ext cx="3670720"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7/27/2018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94865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7/27/2018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4896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7/27/2018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91525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4" y="446088"/>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4"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5" y="446089"/>
            <a:ext cx="4689475"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4" y="2260739"/>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7/27/2018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28853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7" y="727523"/>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7"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2914358" y="6041363"/>
            <a:ext cx="732659" cy="365125"/>
          </a:xfrm>
        </p:spPr>
        <p:txBody>
          <a:bodyPr/>
          <a:lstStyle/>
          <a:p>
            <a:fld id="{18C79C5D-2A6F-F04D-97DA-BEF2467B64E4}" type="datetimeFigureOut">
              <a:rPr lang="en-US" smtClean="0"/>
              <a:pPr/>
              <a:t>7/27/2018</a:t>
            </a:fld>
            <a:endParaRPr lang="en-US" dirty="0"/>
          </a:p>
        </p:txBody>
      </p:sp>
      <p:sp>
        <p:nvSpPr>
          <p:cNvPr id="6" name="Footer Placeholder 5"/>
          <p:cNvSpPr>
            <a:spLocks noGrp="1"/>
          </p:cNvSpPr>
          <p:nvPr>
            <p:ph type="ftr" sz="quarter" idx="11"/>
          </p:nvPr>
        </p:nvSpPr>
        <p:spPr>
          <a:xfrm>
            <a:off x="442797" y="6041363"/>
            <a:ext cx="2471560" cy="365125"/>
          </a:xfrm>
        </p:spPr>
        <p:txBody>
          <a:bodyPr/>
          <a:lstStyle/>
          <a:p>
            <a:endParaRPr lang="en-US" dirty="0"/>
          </a:p>
        </p:txBody>
      </p:sp>
      <p:sp>
        <p:nvSpPr>
          <p:cNvPr id="7" name="Slide Number Placeholder 6"/>
          <p:cNvSpPr>
            <a:spLocks noGrp="1"/>
          </p:cNvSpPr>
          <p:nvPr>
            <p:ph type="sldNum" sz="quarter" idx="12"/>
          </p:nvPr>
        </p:nvSpPr>
        <p:spPr>
          <a:xfrm>
            <a:off x="3647017" y="5915889"/>
            <a:ext cx="796616"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12740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8"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8" y="2184402"/>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8" y="6041363"/>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6911423" y="6041363"/>
            <a:ext cx="993161"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7/27/2018</a:t>
            </a:fld>
            <a:endParaRPr lang="en-US" dirty="0"/>
          </a:p>
        </p:txBody>
      </p:sp>
      <p:sp>
        <p:nvSpPr>
          <p:cNvPr id="6" name="Slide Number Placeholder 5"/>
          <p:cNvSpPr>
            <a:spLocks noGrp="1"/>
          </p:cNvSpPr>
          <p:nvPr>
            <p:ph type="sldNum" sz="quarter" idx="4"/>
          </p:nvPr>
        </p:nvSpPr>
        <p:spPr>
          <a:xfrm>
            <a:off x="7904584" y="5915889"/>
            <a:ext cx="796616"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644143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arxiv.org/pdf/1611.10012.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hedailybeast.com/how-facebook-fights-to-stop-laws-on-facial-recognition" TargetMode="External"/><Relationship Id="rId2" Type="http://schemas.openxmlformats.org/officeDocument/2006/relationships/hyperlink" Target="https://www.coursera.org/learn/machine-learn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musatyalab/openface" TargetMode="External"/><Relationship Id="rId2" Type="http://schemas.openxmlformats.org/officeDocument/2006/relationships/hyperlink" Target="https://www.tensorflow.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arxiv.org/pdf/1611.10012.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A5DC-DB1C-48D7-863E-7B364B96312A}"/>
              </a:ext>
            </a:extLst>
          </p:cNvPr>
          <p:cNvSpPr>
            <a:spLocks noGrp="1"/>
          </p:cNvSpPr>
          <p:nvPr>
            <p:ph type="ctrTitle"/>
          </p:nvPr>
        </p:nvSpPr>
        <p:spPr>
          <a:xfrm>
            <a:off x="265135" y="259492"/>
            <a:ext cx="8613729" cy="5333943"/>
          </a:xfrm>
        </p:spPr>
        <p:txBody>
          <a:bodyPr/>
          <a:lstStyle/>
          <a:p>
            <a:pPr algn="ctr"/>
            <a:r>
              <a:rPr lang="en-US" dirty="0"/>
              <a:t>Face Recognition with </a:t>
            </a:r>
            <a:r>
              <a:rPr lang="en-US" dirty="0" err="1"/>
              <a:t>Tensorflow</a:t>
            </a:r>
            <a:r>
              <a:rPr lang="en-US" dirty="0"/>
              <a:t> and Face Recognition library- </a:t>
            </a:r>
            <a:r>
              <a:rPr lang="en-US" dirty="0" err="1"/>
              <a:t>jsTensorflow</a:t>
            </a:r>
            <a:br>
              <a:rPr lang="en-US" dirty="0"/>
            </a:br>
            <a:br>
              <a:rPr lang="en-US" dirty="0"/>
            </a:br>
            <a:endParaRPr lang="en-US" dirty="0"/>
          </a:p>
        </p:txBody>
      </p:sp>
      <p:sp>
        <p:nvSpPr>
          <p:cNvPr id="3" name="Subtitle 2">
            <a:extLst>
              <a:ext uri="{FF2B5EF4-FFF2-40B4-BE49-F238E27FC236}">
                <a16:creationId xmlns:a16="http://schemas.microsoft.com/office/drawing/2014/main" id="{EF0704FA-34F6-4940-8EE5-F66020588FDD}"/>
              </a:ext>
            </a:extLst>
          </p:cNvPr>
          <p:cNvSpPr>
            <a:spLocks noGrp="1"/>
          </p:cNvSpPr>
          <p:nvPr>
            <p:ph type="subTitle" idx="1"/>
          </p:nvPr>
        </p:nvSpPr>
        <p:spPr>
          <a:xfrm>
            <a:off x="607499" y="5361599"/>
            <a:ext cx="7929000" cy="812161"/>
          </a:xfrm>
        </p:spPr>
        <p:txBody>
          <a:bodyPr>
            <a:normAutofit/>
          </a:bodyPr>
          <a:lstStyle/>
          <a:p>
            <a:pPr algn="ctr"/>
            <a:r>
              <a:rPr lang="en-US" sz="1875" b="1" dirty="0"/>
              <a:t>Phy Lieng</a:t>
            </a:r>
          </a:p>
          <a:p>
            <a:pPr algn="ctr"/>
            <a:r>
              <a:rPr lang="en-US" sz="1875" b="1" dirty="0"/>
              <a:t>Supervisor: </a:t>
            </a:r>
            <a:r>
              <a:rPr lang="en-US" sz="1875" b="1" dirty="0" err="1"/>
              <a:t>Nhan</a:t>
            </a:r>
            <a:r>
              <a:rPr lang="en-US" sz="1875" b="1" dirty="0"/>
              <a:t> Cao</a:t>
            </a:r>
          </a:p>
        </p:txBody>
      </p:sp>
    </p:spTree>
    <p:extLst>
      <p:ext uri="{BB962C8B-B14F-4D97-AF65-F5344CB8AC3E}">
        <p14:creationId xmlns:p14="http://schemas.microsoft.com/office/powerpoint/2010/main" val="7550656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700E-843E-4A73-B501-FCDD19A39439}"/>
              </a:ext>
            </a:extLst>
          </p:cNvPr>
          <p:cNvSpPr>
            <a:spLocks noGrp="1"/>
          </p:cNvSpPr>
          <p:nvPr>
            <p:ph type="title"/>
          </p:nvPr>
        </p:nvSpPr>
        <p:spPr>
          <a:xfrm>
            <a:off x="809996" y="496615"/>
            <a:ext cx="7524003" cy="970450"/>
          </a:xfrm>
        </p:spPr>
        <p:txBody>
          <a:bodyPr/>
          <a:lstStyle/>
          <a:p>
            <a:r>
              <a:rPr lang="en-US" sz="3500" dirty="0"/>
              <a:t>1.2 Model Selection</a:t>
            </a:r>
          </a:p>
        </p:txBody>
      </p:sp>
      <p:sp>
        <p:nvSpPr>
          <p:cNvPr id="3" name="Content Placeholder 2">
            <a:extLst>
              <a:ext uri="{FF2B5EF4-FFF2-40B4-BE49-F238E27FC236}">
                <a16:creationId xmlns:a16="http://schemas.microsoft.com/office/drawing/2014/main" id="{B4BBBE4A-8DBE-4275-AB83-D1B3B07B40CD}"/>
              </a:ext>
            </a:extLst>
          </p:cNvPr>
          <p:cNvSpPr>
            <a:spLocks noGrp="1"/>
          </p:cNvSpPr>
          <p:nvPr>
            <p:ph idx="1"/>
          </p:nvPr>
        </p:nvSpPr>
        <p:spPr>
          <a:xfrm>
            <a:off x="559457" y="2358211"/>
            <a:ext cx="8025083" cy="3636510"/>
          </a:xfrm>
        </p:spPr>
        <p:txBody>
          <a:bodyPr>
            <a:normAutofit/>
          </a:bodyPr>
          <a:lstStyle/>
          <a:p>
            <a:r>
              <a:rPr lang="en-US" sz="2300" dirty="0"/>
              <a:t>We only consider two potential candidates of COCO-trained models which are </a:t>
            </a:r>
            <a:r>
              <a:rPr lang="en-US" sz="2300" b="1" dirty="0"/>
              <a:t>Faster_RCNN_Inception_V2</a:t>
            </a:r>
            <a:r>
              <a:rPr lang="en-US" sz="2300" dirty="0"/>
              <a:t> and </a:t>
            </a:r>
            <a:r>
              <a:rPr lang="en-US" sz="2300" b="1" dirty="0"/>
              <a:t>SSD_MobileNet_V1</a:t>
            </a:r>
          </a:p>
          <a:p>
            <a:r>
              <a:rPr lang="en-US" sz="2300" dirty="0"/>
              <a:t>We want to deploy the trained model on mobile since </a:t>
            </a:r>
            <a:r>
              <a:rPr lang="en-US" sz="2300" b="1" dirty="0"/>
              <a:t>SSD-</a:t>
            </a:r>
            <a:r>
              <a:rPr lang="en-US" sz="2300" b="1" dirty="0" err="1"/>
              <a:t>MobileNet</a:t>
            </a:r>
            <a:r>
              <a:rPr lang="en-US" sz="2300" b="1" dirty="0"/>
              <a:t> </a:t>
            </a:r>
            <a:r>
              <a:rPr lang="en-US" sz="2300" dirty="0"/>
              <a:t>offers a faster detection according to a report by Google Research[1]. </a:t>
            </a:r>
          </a:p>
        </p:txBody>
      </p:sp>
      <p:sp>
        <p:nvSpPr>
          <p:cNvPr id="4" name="Rectangle 3">
            <a:extLst>
              <a:ext uri="{FF2B5EF4-FFF2-40B4-BE49-F238E27FC236}">
                <a16:creationId xmlns:a16="http://schemas.microsoft.com/office/drawing/2014/main" id="{500A34CB-BD82-42ED-83E8-7AF9ACF58EE4}"/>
              </a:ext>
            </a:extLst>
          </p:cNvPr>
          <p:cNvSpPr/>
          <p:nvPr/>
        </p:nvSpPr>
        <p:spPr>
          <a:xfrm>
            <a:off x="1017886" y="6084386"/>
            <a:ext cx="7108222" cy="553998"/>
          </a:xfrm>
          <a:prstGeom prst="rect">
            <a:avLst/>
          </a:prstGeom>
        </p:spPr>
        <p:txBody>
          <a:bodyPr wrap="square">
            <a:spAutoFit/>
          </a:bodyPr>
          <a:lstStyle/>
          <a:p>
            <a:r>
              <a:rPr lang="en-US" sz="1500" dirty="0">
                <a:ea typeface="Calibri" panose="020F0502020204030204" pitchFamily="34" charset="0"/>
              </a:rPr>
              <a:t>[1] “Speed/accuracy trade-offs for modern convolutional object detectors</a:t>
            </a:r>
            <a:r>
              <a:rPr lang="en-US" sz="1500" dirty="0">
                <a:ea typeface="Calibri" panose="020F0502020204030204" pitchFamily="34" charset="0"/>
                <a:cs typeface="Times New Roman" panose="02020603050405020304" pitchFamily="18" charset="0"/>
              </a:rPr>
              <a:t>”,</a:t>
            </a:r>
            <a:r>
              <a:rPr lang="en-US" sz="1500" dirty="0">
                <a:ea typeface="Calibri" panose="020F0502020204030204" pitchFamily="34" charset="0"/>
              </a:rPr>
              <a:t> </a:t>
            </a:r>
            <a:r>
              <a:rPr lang="en-US" sz="1500" u="sng" dirty="0">
                <a:hlinkClick r:id="rId2"/>
              </a:rPr>
              <a:t>https://arxiv.org/pdf/1611.10012.pdf</a:t>
            </a:r>
            <a:r>
              <a:rPr lang="en-US" sz="1500" dirty="0"/>
              <a:t> </a:t>
            </a:r>
          </a:p>
        </p:txBody>
      </p:sp>
    </p:spTree>
    <p:extLst>
      <p:ext uri="{BB962C8B-B14F-4D97-AF65-F5344CB8AC3E}">
        <p14:creationId xmlns:p14="http://schemas.microsoft.com/office/powerpoint/2010/main" val="19021610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B307-427F-4512-98A0-C68D8CB4B4E9}"/>
              </a:ext>
            </a:extLst>
          </p:cNvPr>
          <p:cNvSpPr>
            <a:spLocks noGrp="1"/>
          </p:cNvSpPr>
          <p:nvPr>
            <p:ph type="title"/>
          </p:nvPr>
        </p:nvSpPr>
        <p:spPr/>
        <p:txBody>
          <a:bodyPr/>
          <a:lstStyle/>
          <a:p>
            <a:r>
              <a:rPr lang="en-US" dirty="0"/>
              <a:t>2. Face Recognition with </a:t>
            </a:r>
            <a:r>
              <a:rPr lang="en-US" dirty="0" err="1"/>
              <a:t>dlib</a:t>
            </a:r>
            <a:endParaRPr lang="en-US" dirty="0"/>
          </a:p>
        </p:txBody>
      </p:sp>
      <p:sp>
        <p:nvSpPr>
          <p:cNvPr id="3" name="Content Placeholder 2">
            <a:extLst>
              <a:ext uri="{FF2B5EF4-FFF2-40B4-BE49-F238E27FC236}">
                <a16:creationId xmlns:a16="http://schemas.microsoft.com/office/drawing/2014/main" id="{2105FB2A-0929-4716-B6AE-76B5E6C2F2DA}"/>
              </a:ext>
            </a:extLst>
          </p:cNvPr>
          <p:cNvSpPr>
            <a:spLocks noGrp="1"/>
          </p:cNvSpPr>
          <p:nvPr>
            <p:ph idx="1"/>
          </p:nvPr>
        </p:nvSpPr>
        <p:spPr>
          <a:xfrm>
            <a:off x="556053" y="2457065"/>
            <a:ext cx="8031892" cy="3636510"/>
          </a:xfrm>
        </p:spPr>
        <p:txBody>
          <a:bodyPr>
            <a:normAutofit/>
          </a:bodyPr>
          <a:lstStyle/>
          <a:p>
            <a:r>
              <a:rPr lang="en-US" sz="2300" b="1" dirty="0"/>
              <a:t>K-Nearest Neighbors algorithm </a:t>
            </a:r>
            <a:r>
              <a:rPr lang="en-US" sz="2300" dirty="0"/>
              <a:t>(KNN) provided by </a:t>
            </a:r>
            <a:r>
              <a:rPr lang="en-US" sz="2300" b="1" dirty="0" err="1"/>
              <a:t>Skikit</a:t>
            </a:r>
            <a:r>
              <a:rPr lang="en-US" sz="2300" b="1" dirty="0"/>
              <a:t>-learn</a:t>
            </a:r>
            <a:r>
              <a:rPr lang="en-US" sz="2300" dirty="0"/>
              <a:t> library and written in Python 3.6 is used to train the data samples </a:t>
            </a:r>
          </a:p>
          <a:p>
            <a:r>
              <a:rPr lang="en-US" sz="2300" b="1" dirty="0"/>
              <a:t>Face Recognition </a:t>
            </a:r>
            <a:r>
              <a:rPr lang="en-US" sz="2300" dirty="0"/>
              <a:t>library built using </a:t>
            </a:r>
            <a:r>
              <a:rPr lang="en-US" sz="2300" b="1" dirty="0" err="1"/>
              <a:t>dlib</a:t>
            </a:r>
            <a:r>
              <a:rPr lang="en-US" sz="2300" dirty="0"/>
              <a:t>’ state-of-the-art face recognition to get the face encodings of each image.</a:t>
            </a:r>
          </a:p>
        </p:txBody>
      </p:sp>
    </p:spTree>
    <p:extLst>
      <p:ext uri="{BB962C8B-B14F-4D97-AF65-F5344CB8AC3E}">
        <p14:creationId xmlns:p14="http://schemas.microsoft.com/office/powerpoint/2010/main" val="20461013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7534C94-9A41-4784-9753-4D9A0FF16DDE}"/>
              </a:ext>
            </a:extLst>
          </p:cNvPr>
          <p:cNvSpPr>
            <a:spLocks noGrp="1"/>
          </p:cNvSpPr>
          <p:nvPr>
            <p:ph type="title"/>
          </p:nvPr>
        </p:nvSpPr>
        <p:spPr>
          <a:xfrm>
            <a:off x="338635" y="1800225"/>
            <a:ext cx="2583158" cy="4241136"/>
          </a:xfrm>
        </p:spPr>
        <p:txBody>
          <a:bodyPr vert="horz" lIns="91440" tIns="45720" rIns="91440" bIns="45720" rtlCol="0" anchor="t">
            <a:normAutofit/>
          </a:bodyPr>
          <a:lstStyle/>
          <a:p>
            <a:r>
              <a:rPr lang="en-US" sz="3800" dirty="0">
                <a:cs typeface="+mj-cs"/>
              </a:rPr>
              <a:t>A. K-Nearest-Neighbors</a:t>
            </a:r>
          </a:p>
        </p:txBody>
      </p:sp>
      <p:pic>
        <p:nvPicPr>
          <p:cNvPr id="22" name="Content Placeholder 6">
            <a:extLst>
              <a:ext uri="{FF2B5EF4-FFF2-40B4-BE49-F238E27FC236}">
                <a16:creationId xmlns:a16="http://schemas.microsoft.com/office/drawing/2014/main" id="{D70D61F1-63C9-4B60-8BCA-1A03AA3A9E7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960354" y="1220633"/>
            <a:ext cx="4701046" cy="4243561"/>
          </a:xfrm>
          <a:prstGeom prst="roundRect">
            <a:avLst>
              <a:gd name="adj" fmla="val 3876"/>
            </a:avLst>
          </a:prstGeom>
          <a:ln>
            <a:solidFill>
              <a:schemeClr val="accent1"/>
            </a:solidFill>
          </a:ln>
          <a:effectLst/>
        </p:spPr>
      </p:pic>
      <p:sp>
        <p:nvSpPr>
          <p:cNvPr id="18" name="Text Box 2">
            <a:extLst>
              <a:ext uri="{FF2B5EF4-FFF2-40B4-BE49-F238E27FC236}">
                <a16:creationId xmlns:a16="http://schemas.microsoft.com/office/drawing/2014/main" id="{E163A5AB-41F4-4676-B8E4-5B1B2DF66661}"/>
              </a:ext>
            </a:extLst>
          </p:cNvPr>
          <p:cNvSpPr txBox="1">
            <a:spLocks noChangeArrowheads="1"/>
          </p:cNvSpPr>
          <p:nvPr/>
        </p:nvSpPr>
        <p:spPr bwMode="auto">
          <a:xfrm>
            <a:off x="4572000" y="5637367"/>
            <a:ext cx="3562350" cy="285750"/>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Fig. 4. </a:t>
            </a:r>
            <a:r>
              <a:rPr lang="en-US" sz="1500" dirty="0">
                <a:latin typeface="Times New Roman" panose="02020603050405020304" pitchFamily="18" charset="0"/>
                <a:ea typeface="Calibri" panose="020F0502020204030204" pitchFamily="34" charset="0"/>
                <a:cs typeface="Times New Roman" panose="02020603050405020304" pitchFamily="18" charset="0"/>
              </a:rPr>
              <a:t>Example of k-NN classification </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6499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975E-9E4F-457B-98F2-CC9E51B0AEDB}"/>
              </a:ext>
            </a:extLst>
          </p:cNvPr>
          <p:cNvSpPr>
            <a:spLocks noGrp="1"/>
          </p:cNvSpPr>
          <p:nvPr>
            <p:ph type="title"/>
          </p:nvPr>
        </p:nvSpPr>
        <p:spPr/>
        <p:txBody>
          <a:bodyPr/>
          <a:lstStyle/>
          <a:p>
            <a:r>
              <a:rPr lang="en-US" sz="3500" dirty="0"/>
              <a:t>B. Face Recognition</a:t>
            </a:r>
          </a:p>
        </p:txBody>
      </p:sp>
      <p:sp>
        <p:nvSpPr>
          <p:cNvPr id="3" name="Content Placeholder 2">
            <a:extLst>
              <a:ext uri="{FF2B5EF4-FFF2-40B4-BE49-F238E27FC236}">
                <a16:creationId xmlns:a16="http://schemas.microsoft.com/office/drawing/2014/main" id="{3E6C8073-26E0-4465-B9BF-8B6959AE033B}"/>
              </a:ext>
            </a:extLst>
          </p:cNvPr>
          <p:cNvSpPr>
            <a:spLocks noGrp="1"/>
          </p:cNvSpPr>
          <p:nvPr>
            <p:ph idx="1"/>
          </p:nvPr>
        </p:nvSpPr>
        <p:spPr>
          <a:xfrm>
            <a:off x="809998" y="2174790"/>
            <a:ext cx="8062153" cy="4236022"/>
          </a:xfrm>
        </p:spPr>
        <p:txBody>
          <a:bodyPr>
            <a:normAutofit fontScale="85000" lnSpcReduction="10000"/>
          </a:bodyPr>
          <a:lstStyle/>
          <a:p>
            <a:pPr lvl="0"/>
            <a:r>
              <a:rPr lang="en-US" b="1" dirty="0"/>
              <a:t>Step 1</a:t>
            </a:r>
            <a:endParaRPr lang="en-US" dirty="0"/>
          </a:p>
          <a:p>
            <a:pPr marL="0" indent="0">
              <a:buNone/>
            </a:pPr>
            <a:r>
              <a:rPr lang="en-US" dirty="0"/>
              <a:t>Generating a face pattern based on the </a:t>
            </a:r>
            <a:r>
              <a:rPr lang="en-US" b="1" dirty="0"/>
              <a:t>HOG algorithm</a:t>
            </a:r>
            <a:r>
              <a:rPr lang="en-US" dirty="0"/>
              <a:t>, and it find the part of the simplified images that look the most similar to an original known HOG face pattern.</a:t>
            </a:r>
          </a:p>
          <a:p>
            <a:pPr lvl="0"/>
            <a:r>
              <a:rPr lang="en-US" b="1" dirty="0"/>
              <a:t>Step 2</a:t>
            </a:r>
            <a:endParaRPr lang="en-US" dirty="0"/>
          </a:p>
          <a:p>
            <a:pPr marL="0" indent="0">
              <a:buNone/>
            </a:pPr>
            <a:r>
              <a:rPr lang="en-US" dirty="0"/>
              <a:t>The face landmark estimation algorithm will be used to figure out </a:t>
            </a:r>
            <a:r>
              <a:rPr lang="en-US" b="1" dirty="0"/>
              <a:t>68 specific points </a:t>
            </a:r>
            <a:r>
              <a:rPr lang="en-US" dirty="0"/>
              <a:t>that exists on every face. From the found landmarks, OpenCV ‘s affine transformation will use some basic image transformations like rotation, scale and shear to try to make the eyes and lip always appear in the same location on each image.</a:t>
            </a:r>
          </a:p>
          <a:p>
            <a:pPr lvl="0"/>
            <a:r>
              <a:rPr lang="en-US" b="1" dirty="0"/>
              <a:t>Step 3</a:t>
            </a:r>
            <a:endParaRPr lang="en-US" dirty="0"/>
          </a:p>
          <a:p>
            <a:pPr marL="0" indent="0">
              <a:buNone/>
            </a:pPr>
            <a:r>
              <a:rPr lang="en-US" dirty="0"/>
              <a:t>The centered face images are pass through a deep convolution neural network to obtain </a:t>
            </a:r>
            <a:r>
              <a:rPr lang="en-US" b="1" dirty="0"/>
              <a:t>128 measurements</a:t>
            </a:r>
            <a:r>
              <a:rPr lang="en-US" dirty="0"/>
              <a:t> of each face which is also known as an embedding.</a:t>
            </a:r>
          </a:p>
          <a:p>
            <a:pPr lvl="0"/>
            <a:r>
              <a:rPr lang="en-US" b="1" dirty="0"/>
              <a:t>Step 4</a:t>
            </a:r>
            <a:r>
              <a:rPr lang="en-US" dirty="0"/>
              <a:t> </a:t>
            </a:r>
          </a:p>
          <a:p>
            <a:pPr marL="0" indent="0">
              <a:buNone/>
            </a:pPr>
            <a:r>
              <a:rPr lang="en-US" dirty="0"/>
              <a:t>In this final step, any basic machine learning classification algorithm can be applied to learn the all the measurements from step 3. </a:t>
            </a:r>
          </a:p>
          <a:p>
            <a:endParaRPr lang="en-US" dirty="0"/>
          </a:p>
        </p:txBody>
      </p:sp>
    </p:spTree>
    <p:extLst>
      <p:ext uri="{BB962C8B-B14F-4D97-AF65-F5344CB8AC3E}">
        <p14:creationId xmlns:p14="http://schemas.microsoft.com/office/powerpoint/2010/main" val="24273980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5581-1D45-4331-BC70-C415C32EE0FF}"/>
              </a:ext>
            </a:extLst>
          </p:cNvPr>
          <p:cNvSpPr>
            <a:spLocks noGrp="1"/>
          </p:cNvSpPr>
          <p:nvPr>
            <p:ph type="title"/>
          </p:nvPr>
        </p:nvSpPr>
        <p:spPr/>
        <p:txBody>
          <a:bodyPr/>
          <a:lstStyle/>
          <a:p>
            <a:r>
              <a:rPr lang="en-US" sz="3500" dirty="0"/>
              <a:t>3. Features Training and Testing</a:t>
            </a:r>
          </a:p>
        </p:txBody>
      </p:sp>
      <p:sp>
        <p:nvSpPr>
          <p:cNvPr id="3" name="Content Placeholder 2">
            <a:extLst>
              <a:ext uri="{FF2B5EF4-FFF2-40B4-BE49-F238E27FC236}">
                <a16:creationId xmlns:a16="http://schemas.microsoft.com/office/drawing/2014/main" id="{83279460-49CA-473C-9B59-03C9D9735542}"/>
              </a:ext>
            </a:extLst>
          </p:cNvPr>
          <p:cNvSpPr>
            <a:spLocks noGrp="1"/>
          </p:cNvSpPr>
          <p:nvPr>
            <p:ph idx="1"/>
          </p:nvPr>
        </p:nvSpPr>
        <p:spPr>
          <a:xfrm>
            <a:off x="518983" y="2024579"/>
            <a:ext cx="8106032" cy="3636510"/>
          </a:xfrm>
        </p:spPr>
        <p:txBody>
          <a:bodyPr>
            <a:normAutofit/>
          </a:bodyPr>
          <a:lstStyle/>
          <a:p>
            <a:r>
              <a:rPr lang="en-US" sz="2300" dirty="0"/>
              <a:t>The training dataset consists of 114 samples of 22 classes varying in the number of data samples of each person.</a:t>
            </a:r>
          </a:p>
          <a:p>
            <a:r>
              <a:rPr lang="en-US" sz="2300" dirty="0"/>
              <a:t>we create and train the </a:t>
            </a:r>
            <a:r>
              <a:rPr lang="en-US" sz="2300" b="1" dirty="0"/>
              <a:t>KNN classifier </a:t>
            </a:r>
            <a:r>
              <a:rPr lang="en-US" sz="2300" dirty="0"/>
              <a:t>with the support of </a:t>
            </a:r>
            <a:r>
              <a:rPr lang="en-US" sz="2300" b="1" dirty="0"/>
              <a:t>Face Recognition </a:t>
            </a:r>
            <a:r>
              <a:rPr lang="en-US" sz="2300" dirty="0"/>
              <a:t>library and </a:t>
            </a:r>
            <a:r>
              <a:rPr lang="en-US" sz="2300" b="1" dirty="0" err="1"/>
              <a:t>dlib</a:t>
            </a:r>
            <a:r>
              <a:rPr lang="en-US" sz="2300" b="1" dirty="0"/>
              <a:t>.</a:t>
            </a:r>
          </a:p>
        </p:txBody>
      </p:sp>
    </p:spTree>
    <p:extLst>
      <p:ext uri="{BB962C8B-B14F-4D97-AF65-F5344CB8AC3E}">
        <p14:creationId xmlns:p14="http://schemas.microsoft.com/office/powerpoint/2010/main" val="31944174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887315" y="887313"/>
            <a:ext cx="6858002" cy="5083374"/>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28BEF21-F64A-4EAD-9997-0789F72A4078}"/>
              </a:ext>
            </a:extLst>
          </p:cNvPr>
          <p:cNvSpPr>
            <a:spLocks noGrp="1"/>
          </p:cNvSpPr>
          <p:nvPr>
            <p:ph type="title"/>
          </p:nvPr>
        </p:nvSpPr>
        <p:spPr>
          <a:xfrm>
            <a:off x="338635" y="947607"/>
            <a:ext cx="3292070" cy="4962786"/>
          </a:xfrm>
        </p:spPr>
        <p:txBody>
          <a:bodyPr vert="horz" lIns="91440" tIns="45720" rIns="91440" bIns="45720" rtlCol="0" anchor="ctr">
            <a:normAutofit/>
          </a:bodyPr>
          <a:lstStyle/>
          <a:p>
            <a:r>
              <a:rPr lang="en-US" sz="4200">
                <a:cs typeface="+mj-cs"/>
              </a:rPr>
              <a:t>Experiment</a:t>
            </a:r>
          </a:p>
        </p:txBody>
      </p:sp>
    </p:spTree>
    <p:extLst>
      <p:ext uri="{BB962C8B-B14F-4D97-AF65-F5344CB8AC3E}">
        <p14:creationId xmlns:p14="http://schemas.microsoft.com/office/powerpoint/2010/main" val="28883136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0AE3-D6A9-4799-AC9A-03245DA550AA}"/>
              </a:ext>
            </a:extLst>
          </p:cNvPr>
          <p:cNvSpPr>
            <a:spLocks noGrp="1"/>
          </p:cNvSpPr>
          <p:nvPr>
            <p:ph type="title"/>
          </p:nvPr>
        </p:nvSpPr>
        <p:spPr>
          <a:xfrm>
            <a:off x="494270" y="360691"/>
            <a:ext cx="8649730" cy="970450"/>
          </a:xfrm>
        </p:spPr>
        <p:txBody>
          <a:bodyPr/>
          <a:lstStyle/>
          <a:p>
            <a:r>
              <a:rPr lang="en-US" sz="3500" dirty="0"/>
              <a:t>1. </a:t>
            </a:r>
            <a:r>
              <a:rPr lang="en-US" sz="3500" dirty="0" err="1"/>
              <a:t>Tensorflow</a:t>
            </a:r>
            <a:r>
              <a:rPr lang="en-US" sz="3500" dirty="0"/>
              <a:t> Objection Detection</a:t>
            </a:r>
          </a:p>
        </p:txBody>
      </p:sp>
      <p:sp>
        <p:nvSpPr>
          <p:cNvPr id="3" name="Content Placeholder 2">
            <a:extLst>
              <a:ext uri="{FF2B5EF4-FFF2-40B4-BE49-F238E27FC236}">
                <a16:creationId xmlns:a16="http://schemas.microsoft.com/office/drawing/2014/main" id="{D0065E2E-ACE6-4B33-9B3B-85E0B431CC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774919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0EEC0-CA63-4829-9A25-52DAA052EDB0}"/>
              </a:ext>
            </a:extLst>
          </p:cNvPr>
          <p:cNvSpPr>
            <a:spLocks noGrp="1"/>
          </p:cNvSpPr>
          <p:nvPr>
            <p:ph type="title"/>
          </p:nvPr>
        </p:nvSpPr>
        <p:spPr>
          <a:xfrm>
            <a:off x="607500" y="447188"/>
            <a:ext cx="7928998" cy="970450"/>
          </a:xfrm>
        </p:spPr>
        <p:txBody>
          <a:bodyPr vert="horz" lIns="91440" tIns="45720" rIns="91440" bIns="45720" rtlCol="0">
            <a:normAutofit/>
          </a:bodyPr>
          <a:lstStyle/>
          <a:p>
            <a:pPr>
              <a:lnSpc>
                <a:spcPct val="90000"/>
              </a:lnSpc>
            </a:pPr>
            <a:r>
              <a:rPr lang="en-US" sz="3100" dirty="0">
                <a:cs typeface="+mj-cs"/>
              </a:rPr>
              <a:t>A. Faster_RCNN_Inception_V2</a:t>
            </a:r>
            <a:br>
              <a:rPr lang="en-US" sz="3100" dirty="0">
                <a:cs typeface="+mj-cs"/>
              </a:rPr>
            </a:br>
            <a:endParaRPr lang="en-US" sz="3100" dirty="0">
              <a:cs typeface="+mj-cs"/>
            </a:endParaRPr>
          </a:p>
        </p:txBody>
      </p:sp>
      <p:sp>
        <p:nvSpPr>
          <p:cNvPr id="32" name="Content Placeholder 21">
            <a:extLst>
              <a:ext uri="{FF2B5EF4-FFF2-40B4-BE49-F238E27FC236}">
                <a16:creationId xmlns:a16="http://schemas.microsoft.com/office/drawing/2014/main" id="{1C413305-E1C4-412C-ADEC-4E2A0C11CCB4}"/>
              </a:ext>
            </a:extLst>
          </p:cNvPr>
          <p:cNvSpPr>
            <a:spLocks noGrp="1"/>
          </p:cNvSpPr>
          <p:nvPr>
            <p:ph idx="1"/>
          </p:nvPr>
        </p:nvSpPr>
        <p:spPr>
          <a:xfrm>
            <a:off x="444843" y="2413000"/>
            <a:ext cx="3045879" cy="3632200"/>
          </a:xfrm>
        </p:spPr>
        <p:txBody>
          <a:bodyPr>
            <a:normAutofit/>
          </a:bodyPr>
          <a:lstStyle/>
          <a:p>
            <a:r>
              <a:rPr lang="en-US" dirty="0"/>
              <a:t>After 5 hours of training on CPU core i5 Ram 8GB, the models can detect three over six classes with a remarkable accuracy as shown in Figure 2. </a:t>
            </a:r>
          </a:p>
          <a:p>
            <a:endParaRPr lang="en-US" sz="1400" dirty="0"/>
          </a:p>
        </p:txBody>
      </p:sp>
      <p:pic>
        <p:nvPicPr>
          <p:cNvPr id="33" name="Content Placeholder 3">
            <a:extLst>
              <a:ext uri="{FF2B5EF4-FFF2-40B4-BE49-F238E27FC236}">
                <a16:creationId xmlns:a16="http://schemas.microsoft.com/office/drawing/2014/main" id="{7DC5AE92-CD18-45D7-B8FC-D5CC539E0B7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914334" y="2413000"/>
            <a:ext cx="4532119" cy="3716338"/>
          </a:xfrm>
          <a:prstGeom prst="roundRect">
            <a:avLst>
              <a:gd name="adj" fmla="val 3876"/>
            </a:avLst>
          </a:prstGeom>
          <a:noFill/>
          <a:ln>
            <a:solidFill>
              <a:schemeClr val="accent1"/>
            </a:solidFill>
          </a:ln>
          <a:effectLst/>
        </p:spPr>
      </p:pic>
      <p:sp>
        <p:nvSpPr>
          <p:cNvPr id="23" name="Text Box 2">
            <a:extLst>
              <a:ext uri="{FF2B5EF4-FFF2-40B4-BE49-F238E27FC236}">
                <a16:creationId xmlns:a16="http://schemas.microsoft.com/office/drawing/2014/main" id="{E4765F3F-AE7D-4277-B820-8C9D91416FEA}"/>
              </a:ext>
            </a:extLst>
          </p:cNvPr>
          <p:cNvSpPr txBox="1">
            <a:spLocks noChangeArrowheads="1"/>
          </p:cNvSpPr>
          <p:nvPr/>
        </p:nvSpPr>
        <p:spPr bwMode="auto">
          <a:xfrm>
            <a:off x="4460789" y="6267936"/>
            <a:ext cx="3673560" cy="330571"/>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Fig. 4. “Pinochle Deck” card detector result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747916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70A8-137A-49FC-B83E-F1633E3E3408}"/>
              </a:ext>
            </a:extLst>
          </p:cNvPr>
          <p:cNvSpPr>
            <a:spLocks noGrp="1"/>
          </p:cNvSpPr>
          <p:nvPr>
            <p:ph type="title"/>
          </p:nvPr>
        </p:nvSpPr>
        <p:spPr>
          <a:xfrm>
            <a:off x="809998" y="234778"/>
            <a:ext cx="7524003" cy="1734875"/>
          </a:xfrm>
        </p:spPr>
        <p:txBody>
          <a:bodyPr/>
          <a:lstStyle/>
          <a:p>
            <a:r>
              <a:rPr lang="en-US" sz="3500" dirty="0"/>
              <a:t>B. SSD-</a:t>
            </a:r>
            <a:r>
              <a:rPr lang="en-US" sz="3500" dirty="0" err="1"/>
              <a:t>MobileNet</a:t>
            </a:r>
            <a:r>
              <a:rPr lang="en-US" sz="3500" dirty="0"/>
              <a:t> </a:t>
            </a:r>
            <a:br>
              <a:rPr lang="en-US" sz="3500" dirty="0"/>
            </a:br>
            <a:endParaRPr lang="en-US" sz="3500" dirty="0"/>
          </a:p>
        </p:txBody>
      </p:sp>
      <p:sp>
        <p:nvSpPr>
          <p:cNvPr id="5" name="Content Placeholder 4">
            <a:extLst>
              <a:ext uri="{FF2B5EF4-FFF2-40B4-BE49-F238E27FC236}">
                <a16:creationId xmlns:a16="http://schemas.microsoft.com/office/drawing/2014/main" id="{03EE9E8A-47CC-446E-90B6-88D5B013DF69}"/>
              </a:ext>
            </a:extLst>
          </p:cNvPr>
          <p:cNvSpPr>
            <a:spLocks noGrp="1"/>
          </p:cNvSpPr>
          <p:nvPr>
            <p:ph idx="1"/>
          </p:nvPr>
        </p:nvSpPr>
        <p:spPr>
          <a:xfrm>
            <a:off x="247135" y="2305783"/>
            <a:ext cx="8649730" cy="3805881"/>
          </a:xfrm>
        </p:spPr>
        <p:txBody>
          <a:bodyPr>
            <a:normAutofit/>
          </a:bodyPr>
          <a:lstStyle/>
          <a:p>
            <a:r>
              <a:rPr lang="en-US" sz="2300" dirty="0"/>
              <a:t>About 80 images with 80% train and 20% test on 8 classes and the training is processed on GPU NVIDIA Quadro K2000. </a:t>
            </a:r>
          </a:p>
          <a:p>
            <a:r>
              <a:rPr lang="en-US" sz="2300" dirty="0"/>
              <a:t>Finally, after nearly 200,00 steps, we </a:t>
            </a:r>
            <a:r>
              <a:rPr lang="en-US" sz="2300" b="1" dirty="0"/>
              <a:t>fail to recognize </a:t>
            </a:r>
            <a:r>
              <a:rPr lang="en-US" sz="2300" dirty="0"/>
              <a:t>any faces even when the images used to detect is from the test or train dataset.</a:t>
            </a:r>
          </a:p>
        </p:txBody>
      </p:sp>
    </p:spTree>
    <p:extLst>
      <p:ext uri="{BB962C8B-B14F-4D97-AF65-F5344CB8AC3E}">
        <p14:creationId xmlns:p14="http://schemas.microsoft.com/office/powerpoint/2010/main" val="17643676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408955-541C-4D11-976E-5644F52A54AE}"/>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829809" y="2432566"/>
            <a:ext cx="5484380" cy="3636963"/>
          </a:xfrm>
          <a:prstGeom prst="rect">
            <a:avLst/>
          </a:prstGeom>
          <a:noFill/>
          <a:ln>
            <a:noFill/>
          </a:ln>
          <a:effectLst>
            <a:outerShdw blurRad="50800" dir="14400000">
              <a:srgbClr val="000000">
                <a:alpha val="40000"/>
              </a:srgbClr>
            </a:outerShdw>
          </a:effectLst>
        </p:spPr>
      </p:pic>
      <p:sp>
        <p:nvSpPr>
          <p:cNvPr id="5" name="Text Box 2">
            <a:extLst>
              <a:ext uri="{FF2B5EF4-FFF2-40B4-BE49-F238E27FC236}">
                <a16:creationId xmlns:a16="http://schemas.microsoft.com/office/drawing/2014/main" id="{62CE8209-5586-403F-BBFC-871EA122091B}"/>
              </a:ext>
            </a:extLst>
          </p:cNvPr>
          <p:cNvSpPr txBox="1">
            <a:spLocks noGrp="1" noChangeArrowheads="1"/>
          </p:cNvSpPr>
          <p:nvPr>
            <p:ph type="title"/>
          </p:nvPr>
        </p:nvSpPr>
        <p:spPr bwMode="auto">
          <a:xfrm>
            <a:off x="1646852" y="6304291"/>
            <a:ext cx="5850294" cy="346006"/>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Fig. 5. Training process with 2 classes on NVIDA Quadro K2000</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a:extLst>
              <a:ext uri="{FF2B5EF4-FFF2-40B4-BE49-F238E27FC236}">
                <a16:creationId xmlns:a16="http://schemas.microsoft.com/office/drawing/2014/main" id="{ED45E39C-4673-4914-BF85-4373C65C6995}"/>
              </a:ext>
            </a:extLst>
          </p:cNvPr>
          <p:cNvSpPr txBox="1">
            <a:spLocks/>
          </p:cNvSpPr>
          <p:nvPr/>
        </p:nvSpPr>
        <p:spPr>
          <a:xfrm>
            <a:off x="605481" y="207703"/>
            <a:ext cx="8204887" cy="153223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500" dirty="0"/>
              <a:t>B. SSD-</a:t>
            </a:r>
            <a:r>
              <a:rPr lang="en-US" sz="3500" dirty="0" err="1"/>
              <a:t>MobileNet</a:t>
            </a:r>
            <a:r>
              <a:rPr lang="en-US" sz="3500" dirty="0"/>
              <a:t> </a:t>
            </a:r>
            <a:br>
              <a:rPr lang="en-US" sz="3500" dirty="0"/>
            </a:br>
            <a:endParaRPr lang="en-US" sz="3500" dirty="0"/>
          </a:p>
        </p:txBody>
      </p:sp>
    </p:spTree>
    <p:extLst>
      <p:ext uri="{BB962C8B-B14F-4D97-AF65-F5344CB8AC3E}">
        <p14:creationId xmlns:p14="http://schemas.microsoft.com/office/powerpoint/2010/main" val="19991239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81F7-66B6-4A78-87F9-AF1291E8FCBF}"/>
              </a:ext>
            </a:extLst>
          </p:cNvPr>
          <p:cNvSpPr>
            <a:spLocks noGrp="1"/>
          </p:cNvSpPr>
          <p:nvPr>
            <p:ph type="title"/>
          </p:nvPr>
        </p:nvSpPr>
        <p:spPr>
          <a:xfrm>
            <a:off x="809997" y="360691"/>
            <a:ext cx="7524003" cy="970450"/>
          </a:xfrm>
        </p:spPr>
        <p:txBody>
          <a:bodyPr/>
          <a:lstStyle/>
          <a:p>
            <a:r>
              <a:rPr lang="en-US" dirty="0"/>
              <a:t>MOTIVATION</a:t>
            </a:r>
          </a:p>
        </p:txBody>
      </p:sp>
      <p:sp>
        <p:nvSpPr>
          <p:cNvPr id="3" name="Content Placeholder 2">
            <a:extLst>
              <a:ext uri="{FF2B5EF4-FFF2-40B4-BE49-F238E27FC236}">
                <a16:creationId xmlns:a16="http://schemas.microsoft.com/office/drawing/2014/main" id="{60E6022D-3EFE-4806-BF1F-6B1D7BA1E28F}"/>
              </a:ext>
            </a:extLst>
          </p:cNvPr>
          <p:cNvSpPr>
            <a:spLocks noGrp="1"/>
          </p:cNvSpPr>
          <p:nvPr>
            <p:ph idx="1"/>
          </p:nvPr>
        </p:nvSpPr>
        <p:spPr>
          <a:xfrm>
            <a:off x="185352" y="2036935"/>
            <a:ext cx="8550875" cy="3956091"/>
          </a:xfrm>
        </p:spPr>
        <p:txBody>
          <a:bodyPr>
            <a:normAutofit/>
          </a:bodyPr>
          <a:lstStyle/>
          <a:p>
            <a:r>
              <a:rPr lang="en-US" sz="2000" dirty="0"/>
              <a:t>There has been a rise in objection detection and recognition. According to Andrew Ng, formerly head of Google Brain, machine learning has a ton of day-to-day life applications [1].</a:t>
            </a:r>
          </a:p>
          <a:p>
            <a:r>
              <a:rPr lang="en-US" sz="2000" dirty="0"/>
              <a:t>According to Jared Bennett, Center for Public Integrity, there are 2 billion monthly users who upload 350 million photos every day on Facebook which provides the company an infinite sources of face dataset[2]. </a:t>
            </a:r>
          </a:p>
        </p:txBody>
      </p:sp>
      <p:sp>
        <p:nvSpPr>
          <p:cNvPr id="4" name="TextBox 3">
            <a:extLst>
              <a:ext uri="{FF2B5EF4-FFF2-40B4-BE49-F238E27FC236}">
                <a16:creationId xmlns:a16="http://schemas.microsoft.com/office/drawing/2014/main" id="{FB01E904-4348-4BBC-B989-3EA8AE36ED3D}"/>
              </a:ext>
            </a:extLst>
          </p:cNvPr>
          <p:cNvSpPr txBox="1"/>
          <p:nvPr/>
        </p:nvSpPr>
        <p:spPr>
          <a:xfrm>
            <a:off x="279958" y="6144822"/>
            <a:ext cx="8864042" cy="553998"/>
          </a:xfrm>
          <a:prstGeom prst="rect">
            <a:avLst/>
          </a:prstGeom>
          <a:noFill/>
        </p:spPr>
        <p:txBody>
          <a:bodyPr wrap="square" rtlCol="0">
            <a:spAutoFit/>
          </a:bodyPr>
          <a:lstStyle/>
          <a:p>
            <a:r>
              <a:rPr lang="en-US" sz="1500" dirty="0"/>
              <a:t>[1] </a:t>
            </a:r>
            <a:r>
              <a:rPr lang="en-US" sz="1500" dirty="0">
                <a:hlinkClick r:id="rId2"/>
              </a:rPr>
              <a:t>https://www.coursera.org/learn/machine-learning</a:t>
            </a:r>
            <a:endParaRPr lang="en-US" sz="1500" dirty="0"/>
          </a:p>
          <a:p>
            <a:r>
              <a:rPr lang="en-US" sz="1500" dirty="0"/>
              <a:t>[2] </a:t>
            </a:r>
            <a:r>
              <a:rPr lang="en-US" sz="1500" u="sng" dirty="0">
                <a:hlinkClick r:id="rId3"/>
              </a:rPr>
              <a:t>https://www.thedailybeast.com/how-facebook-fights-to-stop-laws-on-facial-recognition</a:t>
            </a:r>
            <a:r>
              <a:rPr lang="en-US" sz="1500" dirty="0"/>
              <a:t> </a:t>
            </a:r>
          </a:p>
        </p:txBody>
      </p:sp>
    </p:spTree>
    <p:extLst>
      <p:ext uri="{BB962C8B-B14F-4D97-AF65-F5344CB8AC3E}">
        <p14:creationId xmlns:p14="http://schemas.microsoft.com/office/powerpoint/2010/main" val="39268970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3690-6E01-4C38-BE4E-B99B4595DDD3}"/>
              </a:ext>
            </a:extLst>
          </p:cNvPr>
          <p:cNvSpPr>
            <a:spLocks noGrp="1"/>
          </p:cNvSpPr>
          <p:nvPr>
            <p:ph type="title"/>
          </p:nvPr>
        </p:nvSpPr>
        <p:spPr>
          <a:xfrm>
            <a:off x="809997" y="642551"/>
            <a:ext cx="7524003" cy="1232287"/>
          </a:xfrm>
        </p:spPr>
        <p:txBody>
          <a:bodyPr/>
          <a:lstStyle/>
          <a:p>
            <a:r>
              <a:rPr lang="en-US" sz="3500" dirty="0"/>
              <a:t>C. Face Recognition and </a:t>
            </a:r>
            <a:r>
              <a:rPr lang="en-US" sz="3500" dirty="0" err="1"/>
              <a:t>dlib</a:t>
            </a:r>
            <a:br>
              <a:rPr lang="en-US" sz="3500" dirty="0"/>
            </a:br>
            <a:endParaRPr lang="en-US" sz="3500" dirty="0"/>
          </a:p>
        </p:txBody>
      </p:sp>
      <p:pic>
        <p:nvPicPr>
          <p:cNvPr id="4" name="Content Placeholder 3">
            <a:extLst>
              <a:ext uri="{FF2B5EF4-FFF2-40B4-BE49-F238E27FC236}">
                <a16:creationId xmlns:a16="http://schemas.microsoft.com/office/drawing/2014/main" id="{275D6247-0317-4D9F-B5BD-E244284294F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0329" y="2234857"/>
            <a:ext cx="4983338" cy="3636963"/>
          </a:xfrm>
          <a:prstGeom prst="rect">
            <a:avLst/>
          </a:prstGeom>
          <a:noFill/>
          <a:ln>
            <a:noFill/>
          </a:ln>
        </p:spPr>
      </p:pic>
      <p:sp>
        <p:nvSpPr>
          <p:cNvPr id="5" name="Text Box 2">
            <a:extLst>
              <a:ext uri="{FF2B5EF4-FFF2-40B4-BE49-F238E27FC236}">
                <a16:creationId xmlns:a16="http://schemas.microsoft.com/office/drawing/2014/main" id="{4BE49FFC-BE74-44B8-8AD0-15832256358F}"/>
              </a:ext>
            </a:extLst>
          </p:cNvPr>
          <p:cNvSpPr txBox="1">
            <a:spLocks noChangeArrowheads="1"/>
          </p:cNvSpPr>
          <p:nvPr/>
        </p:nvSpPr>
        <p:spPr bwMode="auto">
          <a:xfrm>
            <a:off x="2421922" y="6063006"/>
            <a:ext cx="4300151" cy="304886"/>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Fig. 6. Error when training with the original dataset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45425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8" name="Rectangle 12">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33B323-CE11-412A-A963-CC3EDFA3A760}"/>
              </a:ext>
            </a:extLst>
          </p:cNvPr>
          <p:cNvSpPr>
            <a:spLocks noGrp="1"/>
          </p:cNvSpPr>
          <p:nvPr>
            <p:ph type="title"/>
          </p:nvPr>
        </p:nvSpPr>
        <p:spPr>
          <a:xfrm>
            <a:off x="338635" y="553219"/>
            <a:ext cx="8466729" cy="816637"/>
          </a:xfrm>
          <a:effectLst/>
        </p:spPr>
        <p:txBody>
          <a:bodyPr vert="horz" lIns="91440" tIns="45720" rIns="91440" bIns="45720" rtlCol="0" anchor="b">
            <a:noAutofit/>
          </a:bodyPr>
          <a:lstStyle/>
          <a:p>
            <a:pPr marL="0" marR="0">
              <a:lnSpc>
                <a:spcPct val="90000"/>
              </a:lnSpc>
              <a:spcAft>
                <a:spcPts val="800"/>
              </a:spcAft>
            </a:pPr>
            <a:r>
              <a:rPr lang="en-US" sz="2800" dirty="0">
                <a:solidFill>
                  <a:srgbClr val="FFFFFF"/>
                </a:solidFill>
                <a:effectLst/>
                <a:cs typeface="+mj-cs"/>
              </a:rPr>
              <a:t>Fig. 7. Before and after adjusting intensity using sauna effect</a:t>
            </a:r>
          </a:p>
        </p:txBody>
      </p:sp>
      <p:pic>
        <p:nvPicPr>
          <p:cNvPr id="19" name="Content Placeholder 3">
            <a:extLst>
              <a:ext uri="{FF2B5EF4-FFF2-40B4-BE49-F238E27FC236}">
                <a16:creationId xmlns:a16="http://schemas.microsoft.com/office/drawing/2014/main" id="{87E73B21-AA8E-4F12-85C1-2B282E03DA1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635" y="2503624"/>
            <a:ext cx="8466729" cy="2984520"/>
          </a:xfrm>
          <a:prstGeom prst="roundRect">
            <a:avLst>
              <a:gd name="adj" fmla="val 3876"/>
            </a:avLst>
          </a:prstGeom>
          <a:noFill/>
          <a:ln>
            <a:solidFill>
              <a:schemeClr val="accent1"/>
            </a:solidFill>
          </a:ln>
          <a:effectLst/>
        </p:spPr>
      </p:pic>
      <p:sp>
        <p:nvSpPr>
          <p:cNvPr id="21" name="Title 1">
            <a:extLst>
              <a:ext uri="{FF2B5EF4-FFF2-40B4-BE49-F238E27FC236}">
                <a16:creationId xmlns:a16="http://schemas.microsoft.com/office/drawing/2014/main" id="{853F60EF-819A-41B4-AE3F-CB2EC7EFD491}"/>
              </a:ext>
            </a:extLst>
          </p:cNvPr>
          <p:cNvSpPr txBox="1">
            <a:spLocks/>
          </p:cNvSpPr>
          <p:nvPr/>
        </p:nvSpPr>
        <p:spPr>
          <a:xfrm>
            <a:off x="467207" y="5646420"/>
            <a:ext cx="8466729" cy="81663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800"/>
              </a:spcAft>
            </a:pPr>
            <a:r>
              <a:rPr lang="en-US" sz="2300" b="0" dirty="0">
                <a:solidFill>
                  <a:schemeClr val="tx1"/>
                </a:solidFill>
                <a:cs typeface="+mj-cs"/>
              </a:rPr>
              <a:t>The filter effect of all previous data samples is changed to Sauna with intensity of 50</a:t>
            </a:r>
          </a:p>
        </p:txBody>
      </p:sp>
    </p:spTree>
    <p:extLst>
      <p:ext uri="{BB962C8B-B14F-4D97-AF65-F5344CB8AC3E}">
        <p14:creationId xmlns:p14="http://schemas.microsoft.com/office/powerpoint/2010/main" val="800353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4D076B-FE1B-46A0-8340-B4F8CA1193DA}"/>
              </a:ext>
            </a:extLst>
          </p:cNvPr>
          <p:cNvSpPr>
            <a:spLocks noGrp="1"/>
          </p:cNvSpPr>
          <p:nvPr>
            <p:ph type="title"/>
          </p:nvPr>
        </p:nvSpPr>
        <p:spPr>
          <a:xfrm>
            <a:off x="338635" y="394943"/>
            <a:ext cx="8466729" cy="816637"/>
          </a:xfrm>
          <a:effectLst/>
        </p:spPr>
        <p:txBody>
          <a:bodyPr vert="horz" lIns="91440" tIns="45720" rIns="91440" bIns="45720" rtlCol="0" anchor="b">
            <a:normAutofit/>
          </a:bodyPr>
          <a:lstStyle/>
          <a:p>
            <a:pPr marL="0" marR="0">
              <a:spcAft>
                <a:spcPts val="800"/>
              </a:spcAft>
            </a:pPr>
            <a:r>
              <a:rPr lang="en-US" sz="2800" dirty="0">
                <a:solidFill>
                  <a:srgbClr val="FFFFFF"/>
                </a:solidFill>
                <a:effectLst/>
                <a:cs typeface="+mj-cs"/>
              </a:rPr>
              <a:t>Fig. 8. Additional Dataset</a:t>
            </a:r>
          </a:p>
        </p:txBody>
      </p:sp>
      <p:pic>
        <p:nvPicPr>
          <p:cNvPr id="8" name="Content Placeholder 3">
            <a:extLst>
              <a:ext uri="{FF2B5EF4-FFF2-40B4-BE49-F238E27FC236}">
                <a16:creationId xmlns:a16="http://schemas.microsoft.com/office/drawing/2014/main" id="{F14DCB4E-8049-474B-91A3-9646635FEB6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635" y="2502085"/>
            <a:ext cx="8466729" cy="3386692"/>
          </a:xfrm>
          <a:prstGeom prst="roundRect">
            <a:avLst>
              <a:gd name="adj" fmla="val 3876"/>
            </a:avLst>
          </a:prstGeom>
          <a:noFill/>
          <a:ln>
            <a:solidFill>
              <a:schemeClr val="accent1"/>
            </a:solidFill>
          </a:ln>
          <a:effectLst/>
        </p:spPr>
      </p:pic>
      <p:sp>
        <p:nvSpPr>
          <p:cNvPr id="14" name="Title 1">
            <a:extLst>
              <a:ext uri="{FF2B5EF4-FFF2-40B4-BE49-F238E27FC236}">
                <a16:creationId xmlns:a16="http://schemas.microsoft.com/office/drawing/2014/main" id="{2205ED12-D505-4B6D-8452-F7FCE7AE9783}"/>
              </a:ext>
            </a:extLst>
          </p:cNvPr>
          <p:cNvSpPr txBox="1">
            <a:spLocks/>
          </p:cNvSpPr>
          <p:nvPr/>
        </p:nvSpPr>
        <p:spPr>
          <a:xfrm>
            <a:off x="467207" y="5796555"/>
            <a:ext cx="8466729" cy="81663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800"/>
              </a:spcAft>
            </a:pPr>
            <a:r>
              <a:rPr lang="en-US" sz="2300" b="0" dirty="0">
                <a:solidFill>
                  <a:schemeClr val="tx1"/>
                </a:solidFill>
                <a:cs typeface="+mj-cs"/>
              </a:rPr>
              <a:t>The new dataset is added to become 22 classes</a:t>
            </a:r>
          </a:p>
        </p:txBody>
      </p:sp>
    </p:spTree>
    <p:extLst>
      <p:ext uri="{BB962C8B-B14F-4D97-AF65-F5344CB8AC3E}">
        <p14:creationId xmlns:p14="http://schemas.microsoft.com/office/powerpoint/2010/main" val="159749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5647DE-60A1-4D4F-A706-0255CE927820}"/>
              </a:ext>
            </a:extLst>
          </p:cNvPr>
          <p:cNvSpPr>
            <a:spLocks noGrp="1"/>
          </p:cNvSpPr>
          <p:nvPr>
            <p:ph type="title"/>
          </p:nvPr>
        </p:nvSpPr>
        <p:spPr>
          <a:xfrm>
            <a:off x="628650" y="494270"/>
            <a:ext cx="7794133" cy="990826"/>
          </a:xfrm>
        </p:spPr>
        <p:txBody>
          <a:bodyPr>
            <a:normAutofit/>
          </a:bodyPr>
          <a:lstStyle/>
          <a:p>
            <a:r>
              <a:rPr lang="en-US" sz="2800" dirty="0"/>
              <a:t>128 measurements of the same person in two different pictures</a:t>
            </a:r>
          </a:p>
        </p:txBody>
      </p:sp>
      <p:sp>
        <p:nvSpPr>
          <p:cNvPr id="3" name="Content Placeholder 2">
            <a:extLst>
              <a:ext uri="{FF2B5EF4-FFF2-40B4-BE49-F238E27FC236}">
                <a16:creationId xmlns:a16="http://schemas.microsoft.com/office/drawing/2014/main" id="{E89E6BFA-C3AE-421F-B3FD-B9F742D91023}"/>
              </a:ext>
            </a:extLst>
          </p:cNvPr>
          <p:cNvSpPr>
            <a:spLocks noGrp="1"/>
          </p:cNvSpPr>
          <p:nvPr>
            <p:ph sz="half" idx="1"/>
          </p:nvPr>
        </p:nvSpPr>
        <p:spPr>
          <a:xfrm>
            <a:off x="301044" y="2111211"/>
            <a:ext cx="4034307" cy="4358660"/>
          </a:xfrm>
        </p:spPr>
        <p:txBody>
          <a:bodyPr>
            <a:noAutofit/>
          </a:bodyPr>
          <a:lstStyle/>
          <a:p>
            <a:pPr marL="0" indent="0" algn="ctr">
              <a:buNone/>
            </a:pPr>
            <a:r>
              <a:rPr lang="en-US" sz="675" dirty="0"/>
              <a:t>Thao</a:t>
            </a:r>
          </a:p>
          <a:p>
            <a:pPr marL="0" indent="0" algn="ctr">
              <a:buNone/>
            </a:pPr>
            <a:r>
              <a:rPr lang="en-US" sz="675" dirty="0"/>
              <a:t>[-0.09143673  0.14404117  0.09163638 -0.02201351 -0.08715709 -0.03401219</a:t>
            </a:r>
          </a:p>
          <a:p>
            <a:pPr marL="0" indent="0" algn="ctr">
              <a:buNone/>
            </a:pPr>
            <a:r>
              <a:rPr lang="en-US" sz="675" dirty="0"/>
              <a:t> -0.0430366  -0.13384518  0.13131465 -0.05030623  0.26867479 -0.03836578</a:t>
            </a:r>
          </a:p>
          <a:p>
            <a:pPr marL="0" indent="0" algn="ctr">
              <a:buNone/>
            </a:pPr>
            <a:r>
              <a:rPr lang="en-US" sz="675" dirty="0"/>
              <a:t> -0.139742   -0.2311437   0.02363848  0.158131   -0.18502516 -0.15631089</a:t>
            </a:r>
          </a:p>
          <a:p>
            <a:pPr marL="0" indent="0" algn="ctr">
              <a:buNone/>
            </a:pPr>
            <a:r>
              <a:rPr lang="en-US" sz="675" dirty="0"/>
              <a:t> -0.01550662  0.00155355  0.07154757 -0.03024469  0.09220023  0.00645916</a:t>
            </a:r>
          </a:p>
          <a:p>
            <a:pPr marL="0" indent="0" algn="ctr">
              <a:buNone/>
            </a:pPr>
            <a:r>
              <a:rPr lang="en-US" sz="675" dirty="0"/>
              <a:t> -0.11172537 -0.42903262 -0.08676237 -0.10209452  0.04021091 -0.06111384</a:t>
            </a:r>
          </a:p>
          <a:p>
            <a:pPr marL="0" indent="0" algn="ctr">
              <a:buNone/>
            </a:pPr>
            <a:r>
              <a:rPr lang="en-US" sz="675" dirty="0"/>
              <a:t> -0.10320862  0.07242068 -0.20608672 -0.10182134  0.00876315  0.12982236</a:t>
            </a:r>
          </a:p>
          <a:p>
            <a:pPr marL="0" indent="0" algn="ctr">
              <a:buNone/>
            </a:pPr>
            <a:r>
              <a:rPr lang="en-US" sz="675" dirty="0"/>
              <a:t> -0.01777384 -0.02922249  0.11718373 -0.04690438 -0.17950664  0.05695527</a:t>
            </a:r>
          </a:p>
          <a:p>
            <a:pPr marL="0" indent="0" algn="ctr">
              <a:buNone/>
            </a:pPr>
            <a:r>
              <a:rPr lang="en-US" sz="675" dirty="0"/>
              <a:t>  0.04165406  0.26075602  0.20917839  0.03019516  0.07247589 -0.07503243</a:t>
            </a:r>
          </a:p>
          <a:p>
            <a:pPr marL="0" indent="0" algn="ctr">
              <a:buNone/>
            </a:pPr>
            <a:r>
              <a:rPr lang="en-US" sz="675" dirty="0"/>
              <a:t>  0.11590367 -0.09681671  0.0375165   0.12816414  0.12421493  0.00070724</a:t>
            </a:r>
          </a:p>
          <a:p>
            <a:pPr marL="0" indent="0" algn="ctr">
              <a:buNone/>
            </a:pPr>
            <a:r>
              <a:rPr lang="en-US" sz="675" dirty="0"/>
              <a:t>  0.05166971 -0.09810744 -0.01562024  0.0791115  -0.10496915  0.02843168</a:t>
            </a:r>
          </a:p>
          <a:p>
            <a:pPr marL="0" indent="0" algn="ctr">
              <a:buNone/>
            </a:pPr>
            <a:r>
              <a:rPr lang="en-US" sz="675" dirty="0"/>
              <a:t>  0.05477168 -0.06737432 -0.0704393  -0.09545957  0.206122    0.05818361</a:t>
            </a:r>
          </a:p>
          <a:p>
            <a:pPr marL="0" indent="0" algn="ctr">
              <a:buNone/>
            </a:pPr>
            <a:r>
              <a:rPr lang="en-US" sz="675" dirty="0"/>
              <a:t> -0.05933812 -0.19937423  0.1263168  -0.08996605 -0.07500312  0.05025242</a:t>
            </a:r>
          </a:p>
          <a:p>
            <a:pPr marL="0" indent="0" algn="ctr">
              <a:buNone/>
            </a:pPr>
            <a:r>
              <a:rPr lang="en-US" sz="675" dirty="0"/>
              <a:t> -0.21020082 -0.14107323 -0.31195244  0.01075129  0.33314985  0.04324207</a:t>
            </a:r>
          </a:p>
          <a:p>
            <a:pPr marL="0" indent="0" algn="ctr">
              <a:buNone/>
            </a:pPr>
            <a:r>
              <a:rPr lang="en-US" sz="675" dirty="0"/>
              <a:t> -0.2357171   0.03312682 -0.0585367   0.03832621  0.07165226  0.13974266</a:t>
            </a:r>
          </a:p>
          <a:p>
            <a:pPr marL="0" indent="0" algn="ctr">
              <a:buNone/>
            </a:pPr>
            <a:r>
              <a:rPr lang="en-US" sz="675" dirty="0"/>
              <a:t> -0.01043003  0.07238907 -0.18016064 -0.00163909  0.18674836 -0.1005205</a:t>
            </a:r>
          </a:p>
          <a:p>
            <a:pPr marL="0" indent="0" algn="ctr">
              <a:buNone/>
            </a:pPr>
            <a:r>
              <a:rPr lang="en-US" sz="675" dirty="0"/>
              <a:t> -0.02319968  0.2012331   0.00671121  0.08330229  0.02106866 -0.03994822</a:t>
            </a:r>
          </a:p>
          <a:p>
            <a:pPr marL="0" indent="0" algn="ctr">
              <a:buNone/>
            </a:pPr>
            <a:r>
              <a:rPr lang="en-US" sz="675" dirty="0"/>
              <a:t> -0.04798226  0.07180528 -0.18089196 -0.04034073  0.04493449 -0.05625258</a:t>
            </a:r>
          </a:p>
          <a:p>
            <a:pPr marL="0" indent="0" algn="ctr">
              <a:buNone/>
            </a:pPr>
            <a:r>
              <a:rPr lang="en-US" sz="675" dirty="0"/>
              <a:t> -0.0599749   0.10161135 -0.1542625   0.04753869  0.01591582  0.078808</a:t>
            </a:r>
          </a:p>
          <a:p>
            <a:pPr marL="0" indent="0" algn="ctr">
              <a:buNone/>
            </a:pPr>
            <a:r>
              <a:rPr lang="en-US" sz="675" dirty="0"/>
              <a:t>  0.01804686 -0.02107707 -0.09109351 -0.12061261  0.10358799 -0.22339086</a:t>
            </a:r>
          </a:p>
          <a:p>
            <a:pPr marL="0" indent="0" algn="ctr">
              <a:buNone/>
            </a:pPr>
            <a:r>
              <a:rPr lang="en-US" sz="675" dirty="0"/>
              <a:t>  0.16208722  0.23985972  0.05192013  0.10093542  0.09402268  0.07242928</a:t>
            </a:r>
          </a:p>
          <a:p>
            <a:pPr marL="0" indent="0" algn="ctr">
              <a:buNone/>
            </a:pPr>
            <a:r>
              <a:rPr lang="en-US" sz="675" dirty="0"/>
              <a:t>  0.00363198  0.00591673 -0.17234387  0.00612782  0.06963991 -0.02068607</a:t>
            </a:r>
          </a:p>
          <a:p>
            <a:pPr marL="0" indent="0">
              <a:buNone/>
            </a:pPr>
            <a:r>
              <a:rPr lang="en-US" sz="675" dirty="0"/>
              <a:t>                      -0.01013132  0.02525742]</a:t>
            </a:r>
          </a:p>
        </p:txBody>
      </p:sp>
      <p:sp>
        <p:nvSpPr>
          <p:cNvPr id="6" name="Content Placeholder 5">
            <a:extLst>
              <a:ext uri="{FF2B5EF4-FFF2-40B4-BE49-F238E27FC236}">
                <a16:creationId xmlns:a16="http://schemas.microsoft.com/office/drawing/2014/main" id="{C7FC88BF-F4B0-47BC-A560-09E9ACE6225D}"/>
              </a:ext>
            </a:extLst>
          </p:cNvPr>
          <p:cNvSpPr>
            <a:spLocks noGrp="1"/>
          </p:cNvSpPr>
          <p:nvPr>
            <p:ph sz="half" idx="2"/>
          </p:nvPr>
        </p:nvSpPr>
        <p:spPr>
          <a:xfrm>
            <a:off x="4525716" y="2111211"/>
            <a:ext cx="4452869" cy="4532525"/>
          </a:xfrm>
        </p:spPr>
        <p:txBody>
          <a:bodyPr>
            <a:noAutofit/>
          </a:bodyPr>
          <a:lstStyle/>
          <a:p>
            <a:pPr marL="0" indent="0" algn="ctr">
              <a:buNone/>
            </a:pPr>
            <a:r>
              <a:rPr lang="en-US" sz="675" dirty="0"/>
              <a:t>Thao</a:t>
            </a:r>
          </a:p>
          <a:p>
            <a:pPr marL="0" indent="0" algn="ctr">
              <a:buNone/>
            </a:pPr>
            <a:r>
              <a:rPr lang="en-US" sz="675" dirty="0"/>
              <a:t>[-0.06842408  0.15490511  0.07935753 -0.02114955 -0.06782446 -0.04844435</a:t>
            </a:r>
          </a:p>
          <a:p>
            <a:pPr marL="0" indent="0" algn="ctr">
              <a:buNone/>
            </a:pPr>
            <a:r>
              <a:rPr lang="en-US" sz="675" dirty="0"/>
              <a:t>-0.02394806 -0.13345227  0.12635387 -0.02896018  0.25738993 -0.04538395</a:t>
            </a:r>
          </a:p>
          <a:p>
            <a:pPr marL="0" indent="0" algn="ctr">
              <a:buNone/>
            </a:pPr>
            <a:r>
              <a:rPr lang="en-US" sz="675" dirty="0"/>
              <a:t> -0.15637574 -0.20366894  0.04334524  0.14813749 -0.17588352 -0.13792995</a:t>
            </a:r>
          </a:p>
          <a:p>
            <a:pPr marL="0" indent="0" algn="ctr">
              <a:buNone/>
            </a:pPr>
            <a:r>
              <a:rPr lang="en-US" sz="675" dirty="0"/>
              <a:t>-0.04293995  0.02855216  0.0771566  -0.02367742  0.09201654  0.0162111</a:t>
            </a:r>
          </a:p>
          <a:p>
            <a:pPr marL="0" indent="0" algn="ctr">
              <a:buNone/>
            </a:pPr>
            <a:r>
              <a:rPr lang="en-US" sz="675" dirty="0"/>
              <a:t>-0.07390113 -0.42547697 -0.10465346 -0.10515051  0.0398408  -0.04091396</a:t>
            </a:r>
          </a:p>
          <a:p>
            <a:pPr marL="0" indent="0" algn="ctr">
              <a:buNone/>
            </a:pPr>
            <a:r>
              <a:rPr lang="en-US" sz="675" dirty="0"/>
              <a:t>-0.10018668  0.08329797 -0.18937133 -0.12055412  0.01485517  0.12138188</a:t>
            </a:r>
          </a:p>
          <a:p>
            <a:pPr marL="0" indent="0" algn="ctr">
              <a:buNone/>
            </a:pPr>
            <a:r>
              <a:rPr lang="en-US" sz="675" dirty="0"/>
              <a:t>-0.01073856 -0.04706927  0.12852144 -0.05936584 -0.19793144  0.07775343</a:t>
            </a:r>
          </a:p>
          <a:p>
            <a:pPr marL="0" indent="0" algn="ctr">
              <a:buNone/>
            </a:pPr>
            <a:r>
              <a:rPr lang="en-US" sz="675" dirty="0"/>
              <a:t> 0.04974173  0.25361824  0.19759104  0.02302016  0.084544   -0.07137991</a:t>
            </a:r>
          </a:p>
          <a:p>
            <a:pPr marL="0" indent="0" algn="ctr">
              <a:buNone/>
            </a:pPr>
            <a:r>
              <a:rPr lang="en-US" sz="675" dirty="0"/>
              <a:t> 0.09787501 -0.08843695  0.02870219  0.12513429  0.12041804  0.01237038</a:t>
            </a:r>
          </a:p>
          <a:p>
            <a:pPr marL="0" indent="0" algn="ctr">
              <a:buNone/>
            </a:pPr>
            <a:r>
              <a:rPr lang="en-US" sz="675" dirty="0"/>
              <a:t> 0.04309297 -0.09371614 -0.00239506  0.07411777 -0.12384939  0.01528573</a:t>
            </a:r>
          </a:p>
          <a:p>
            <a:pPr marL="0" indent="0" algn="ctr">
              <a:buNone/>
            </a:pPr>
            <a:r>
              <a:rPr lang="en-US" sz="675" dirty="0"/>
              <a:t> 0.07308366 -0.0805217  -0.07207874 -0.09419626  0.20085202  0.06498762</a:t>
            </a:r>
          </a:p>
          <a:p>
            <a:pPr marL="0" indent="0" algn="ctr">
              <a:buNone/>
            </a:pPr>
            <a:r>
              <a:rPr lang="en-US" sz="675" dirty="0"/>
              <a:t>-0.056566   -0.20265661  0.11251194 -0.09525706 -0.08305004  0.06136887</a:t>
            </a:r>
          </a:p>
          <a:p>
            <a:pPr marL="0" indent="0" algn="ctr">
              <a:buNone/>
            </a:pPr>
            <a:r>
              <a:rPr lang="en-US" sz="675" dirty="0"/>
              <a:t>-0.23196051 -0.13499279 -0.30200446  0.02825952  0.34877235  0.04375416</a:t>
            </a:r>
          </a:p>
          <a:p>
            <a:pPr marL="0" indent="0" algn="ctr">
              <a:buNone/>
            </a:pPr>
            <a:r>
              <a:rPr lang="en-US" sz="675" dirty="0"/>
              <a:t>-0.22318803  0.04682028 -0.05925456  0.0363446   0.07900584  0.14424336</a:t>
            </a:r>
          </a:p>
          <a:p>
            <a:pPr marL="0" indent="0" algn="ctr">
              <a:buNone/>
            </a:pPr>
            <a:r>
              <a:rPr lang="en-US" sz="675" dirty="0"/>
              <a:t> 0.00076423  0.0744021  -0.17518064  0.01859006  0.1917254  -0.10669886</a:t>
            </a:r>
          </a:p>
          <a:p>
            <a:pPr marL="0" indent="0" algn="ctr">
              <a:buNone/>
            </a:pPr>
            <a:r>
              <a:rPr lang="en-US" sz="675" dirty="0"/>
              <a:t>-0.03478252  0.18978934  0.0091015   0.08328183  0.01846516 -0.0317982</a:t>
            </a:r>
          </a:p>
          <a:p>
            <a:pPr marL="0" indent="0" algn="ctr">
              <a:buNone/>
            </a:pPr>
            <a:r>
              <a:rPr lang="en-US" sz="675" dirty="0"/>
              <a:t>-0.01752561  0.05996107 -0.19373155 -0.02528007  0.06671905 -0.04607799</a:t>
            </a:r>
          </a:p>
          <a:p>
            <a:pPr marL="0" indent="0" algn="ctr">
              <a:buNone/>
            </a:pPr>
            <a:r>
              <a:rPr lang="en-US" sz="675" dirty="0"/>
              <a:t>-0.06881687  0.09905573 -0.14717101  0.03051257  0.02009618  0.06609663</a:t>
            </a:r>
          </a:p>
          <a:p>
            <a:pPr marL="0" indent="0" algn="ctr">
              <a:buNone/>
            </a:pPr>
            <a:r>
              <a:rPr lang="en-US" sz="675" dirty="0"/>
              <a:t> 0.02693595 -0.02486468 -0.08202405 -0.10980833  0.11058485 -0.21496341]</a:t>
            </a:r>
          </a:p>
          <a:p>
            <a:pPr marL="0" indent="0" algn="ctr">
              <a:buNone/>
            </a:pPr>
            <a:r>
              <a:rPr lang="en-US" sz="675" dirty="0"/>
              <a:t> 0.16726081  0.22904205  0.03795156  0.07466769  0.07630435  0.07772949</a:t>
            </a:r>
          </a:p>
          <a:p>
            <a:pPr marL="0" indent="0" algn="ctr">
              <a:buNone/>
            </a:pPr>
            <a:r>
              <a:rPr lang="en-US" sz="675" dirty="0"/>
              <a:t> 0.00621476 -0.0049522  -0.19359119 -0.00417694  0.10645527  0.01647835</a:t>
            </a:r>
          </a:p>
          <a:p>
            <a:pPr marL="0" indent="0" algn="ctr">
              <a:buNone/>
            </a:pPr>
            <a:r>
              <a:rPr lang="en-US" sz="675" dirty="0"/>
              <a:t> 0.00490186  0.0107298 ]</a:t>
            </a:r>
          </a:p>
          <a:p>
            <a:pPr algn="ctr"/>
            <a:endParaRPr lang="en-US" sz="675" dirty="0"/>
          </a:p>
        </p:txBody>
      </p:sp>
      <p:cxnSp>
        <p:nvCxnSpPr>
          <p:cNvPr id="8" name="Straight Connector 7">
            <a:extLst>
              <a:ext uri="{FF2B5EF4-FFF2-40B4-BE49-F238E27FC236}">
                <a16:creationId xmlns:a16="http://schemas.microsoft.com/office/drawing/2014/main" id="{E8A979F7-F83A-481F-AB28-196A16EB3F72}"/>
              </a:ext>
            </a:extLst>
          </p:cNvPr>
          <p:cNvCxnSpPr>
            <a:cxnSpLocks/>
          </p:cNvCxnSpPr>
          <p:nvPr/>
        </p:nvCxnSpPr>
        <p:spPr>
          <a:xfrm>
            <a:off x="4516231" y="2024279"/>
            <a:ext cx="0" cy="4734867"/>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50594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E5CE88-4405-49C4-AB5E-DDAF0E490B2E}"/>
              </a:ext>
            </a:extLst>
          </p:cNvPr>
          <p:cNvSpPr>
            <a:spLocks noGrp="1"/>
          </p:cNvSpPr>
          <p:nvPr>
            <p:ph type="title"/>
          </p:nvPr>
        </p:nvSpPr>
        <p:spPr>
          <a:xfrm>
            <a:off x="536342" y="418981"/>
            <a:ext cx="8466729" cy="1345644"/>
          </a:xfrm>
          <a:effectLst/>
        </p:spPr>
        <p:txBody>
          <a:bodyPr vert="horz" lIns="91440" tIns="45720" rIns="91440" bIns="45720" rtlCol="0" anchor="b">
            <a:normAutofit/>
          </a:bodyPr>
          <a:lstStyle/>
          <a:p>
            <a:r>
              <a:rPr lang="en-US" sz="2800" dirty="0">
                <a:latin typeface="Times New Roman" panose="02020603050405020304" pitchFamily="18" charset="0"/>
                <a:ea typeface="Calibri" panose="020F0502020204030204" pitchFamily="34" charset="0"/>
                <a:cs typeface="Times New Roman" panose="02020603050405020304" pitchFamily="18" charset="0"/>
              </a:rPr>
              <a:t>Result Summary</a:t>
            </a:r>
            <a:br>
              <a:rPr lang="en-US" sz="2800" dirty="0">
                <a:latin typeface="Calibri" panose="020F0502020204030204" pitchFamily="34" charset="0"/>
                <a:ea typeface="Calibri" panose="020F0502020204030204" pitchFamily="34" charset="0"/>
                <a:cs typeface="Times New Roman" panose="02020603050405020304" pitchFamily="18" charset="0"/>
              </a:rPr>
            </a:br>
            <a:endParaRPr lang="en-US" sz="2800" dirty="0">
              <a:solidFill>
                <a:srgbClr val="FFFFFF"/>
              </a:solidFill>
              <a:cs typeface="+mj-cs"/>
            </a:endParaRPr>
          </a:p>
        </p:txBody>
      </p:sp>
      <p:graphicFrame>
        <p:nvGraphicFramePr>
          <p:cNvPr id="15" name="Content Placeholder 14">
            <a:extLst>
              <a:ext uri="{FF2B5EF4-FFF2-40B4-BE49-F238E27FC236}">
                <a16:creationId xmlns:a16="http://schemas.microsoft.com/office/drawing/2014/main" id="{04F667DA-9051-4D2F-8722-3C59BEAE61D0}"/>
              </a:ext>
            </a:extLst>
          </p:cNvPr>
          <p:cNvGraphicFramePr>
            <a:graphicFrameLocks noGrp="1"/>
          </p:cNvGraphicFramePr>
          <p:nvPr>
            <p:ph sz="half" idx="1"/>
            <p:extLst>
              <p:ext uri="{D42A27DB-BD31-4B8C-83A1-F6EECF244321}">
                <p14:modId xmlns:p14="http://schemas.microsoft.com/office/powerpoint/2010/main" val="4018096974"/>
              </p:ext>
            </p:extLst>
          </p:nvPr>
        </p:nvGraphicFramePr>
        <p:xfrm>
          <a:off x="2333586" y="3069268"/>
          <a:ext cx="4872239" cy="2248903"/>
        </p:xfrm>
        <a:graphic>
          <a:graphicData uri="http://schemas.openxmlformats.org/drawingml/2006/table">
            <a:tbl>
              <a:tblPr firstRow="1" firstCol="1" bandRow="1"/>
              <a:tblGrid>
                <a:gridCol w="1968814">
                  <a:extLst>
                    <a:ext uri="{9D8B030D-6E8A-4147-A177-3AD203B41FA5}">
                      <a16:colId xmlns:a16="http://schemas.microsoft.com/office/drawing/2014/main" val="2873535977"/>
                    </a:ext>
                  </a:extLst>
                </a:gridCol>
                <a:gridCol w="1413409">
                  <a:extLst>
                    <a:ext uri="{9D8B030D-6E8A-4147-A177-3AD203B41FA5}">
                      <a16:colId xmlns:a16="http://schemas.microsoft.com/office/drawing/2014/main" val="356989655"/>
                    </a:ext>
                  </a:extLst>
                </a:gridCol>
                <a:gridCol w="1490016">
                  <a:extLst>
                    <a:ext uri="{9D8B030D-6E8A-4147-A177-3AD203B41FA5}">
                      <a16:colId xmlns:a16="http://schemas.microsoft.com/office/drawing/2014/main" val="3402344324"/>
                    </a:ext>
                  </a:extLst>
                </a:gridCol>
              </a:tblGrid>
              <a:tr h="517214">
                <a:tc>
                  <a:txBody>
                    <a:bodyPr/>
                    <a:lstStyle/>
                    <a:p>
                      <a:pPr marL="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Total Cases = 76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Predicted No</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Predicted Yes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2670122"/>
                  </a:ext>
                </a:extLst>
              </a:tr>
              <a:tr h="258047">
                <a:tc>
                  <a:txBody>
                    <a:bodyPr/>
                    <a:lstStyle/>
                    <a:p>
                      <a:pPr marL="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Actual No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618541"/>
                  </a:ext>
                </a:extLst>
              </a:tr>
              <a:tr h="258047">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Actual Yes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70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046971"/>
                  </a:ext>
                </a:extLst>
              </a:tr>
              <a:tr h="377418">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True Positive rate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218175153"/>
                  </a:ext>
                </a:extLst>
              </a:tr>
              <a:tr h="517214">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False Positive Rate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0.333333333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212877293"/>
                  </a:ext>
                </a:extLst>
              </a:tr>
              <a:tr h="258047">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Accuracy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0.973684211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34359104"/>
                  </a:ext>
                </a:extLst>
              </a:tr>
            </a:tbl>
          </a:graphicData>
        </a:graphic>
      </p:graphicFrame>
      <p:sp>
        <p:nvSpPr>
          <p:cNvPr id="17" name="Rectangle 2">
            <a:extLst>
              <a:ext uri="{FF2B5EF4-FFF2-40B4-BE49-F238E27FC236}">
                <a16:creationId xmlns:a16="http://schemas.microsoft.com/office/drawing/2014/main" id="{E4088002-28B3-4E79-AE5D-EA5C7FAE68F8}"/>
              </a:ext>
            </a:extLst>
          </p:cNvPr>
          <p:cNvSpPr>
            <a:spLocks noChangeArrowheads="1"/>
          </p:cNvSpPr>
          <p:nvPr/>
        </p:nvSpPr>
        <p:spPr bwMode="auto">
          <a:xfrm>
            <a:off x="1030288" y="3278188"/>
            <a:ext cx="777507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1" name="Text Box 2">
            <a:extLst>
              <a:ext uri="{FF2B5EF4-FFF2-40B4-BE49-F238E27FC236}">
                <a16:creationId xmlns:a16="http://schemas.microsoft.com/office/drawing/2014/main" id="{FA19D52F-A763-45B4-ADC0-4D17340FE8D0}"/>
              </a:ext>
            </a:extLst>
          </p:cNvPr>
          <p:cNvSpPr txBox="1">
            <a:spLocks noChangeArrowheads="1"/>
          </p:cNvSpPr>
          <p:nvPr/>
        </p:nvSpPr>
        <p:spPr bwMode="auto">
          <a:xfrm>
            <a:off x="3740747" y="2284126"/>
            <a:ext cx="2057915" cy="656066"/>
          </a:xfrm>
          <a:prstGeom prst="rect">
            <a:avLst/>
          </a:prstGeom>
          <a:solidFill>
            <a:schemeClr val="bg1"/>
          </a:solidFill>
          <a:ln w="9525">
            <a:solidFill>
              <a:schemeClr val="bg1"/>
            </a:solidFill>
            <a:miter lim="800000"/>
            <a:headEnd/>
            <a:tailEnd/>
          </a:ln>
        </p:spPr>
        <p:txBody>
          <a:bodyPr rot="0" vert="horz" wrap="square" lIns="91440" tIns="45720" rIns="91440" bIns="45720" anchor="ctr" anchorCtr="0">
            <a:noAutofit/>
          </a:bodyPr>
          <a:lstStyle/>
          <a:p>
            <a:pPr marL="0" marR="0" algn="ctr">
              <a:lnSpc>
                <a:spcPct val="115000"/>
              </a:lnSpc>
              <a:spcBef>
                <a:spcPts val="0"/>
              </a:spcBef>
              <a:spcAft>
                <a:spcPts val="0"/>
              </a:spcAft>
            </a:pP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endParaRPr lang="en-US" sz="1200" b="1" dirty="0">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TABLE I</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8699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B04560EC-004A-4A1D-8D79-A1A121754AB6}"/>
              </a:ext>
            </a:extLst>
          </p:cNvPr>
          <p:cNvPicPr/>
          <p:nvPr/>
        </p:nvPicPr>
        <p:blipFill rotWithShape="1">
          <a:blip r:embed="rId2" cstate="print">
            <a:extLst>
              <a:ext uri="{28A0092B-C50C-407E-A947-70E740481C1C}">
                <a14:useLocalDpi xmlns:a14="http://schemas.microsoft.com/office/drawing/2010/main" val="0"/>
              </a:ext>
            </a:extLst>
          </a:blip>
          <a:srcRect t="7966" b="20828"/>
          <a:stretch/>
        </p:blipFill>
        <p:spPr bwMode="auto">
          <a:xfrm>
            <a:off x="20" y="-1"/>
            <a:ext cx="9143980" cy="4883281"/>
          </a:xfrm>
          <a:prstGeom prst="rect">
            <a:avLst/>
          </a:prstGeom>
          <a:noFill/>
        </p:spPr>
      </p:pic>
      <p:sp>
        <p:nvSpPr>
          <p:cNvPr id="26"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9144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4A75D87-0D8C-419C-9F0D-323C0AC28594}"/>
              </a:ext>
            </a:extLst>
          </p:cNvPr>
          <p:cNvSpPr>
            <a:spLocks noGrp="1"/>
          </p:cNvSpPr>
          <p:nvPr>
            <p:ph type="title"/>
          </p:nvPr>
        </p:nvSpPr>
        <p:spPr>
          <a:xfrm>
            <a:off x="609591" y="4895558"/>
            <a:ext cx="7929000" cy="779529"/>
          </a:xfrm>
        </p:spPr>
        <p:txBody>
          <a:bodyPr vert="horz" lIns="91440" tIns="45720" rIns="91440" bIns="45720" rtlCol="0" anchor="b">
            <a:normAutofit/>
          </a:bodyPr>
          <a:lstStyle/>
          <a:p>
            <a:r>
              <a:rPr lang="en-US" sz="3500" dirty="0">
                <a:cs typeface="+mj-cs"/>
              </a:rPr>
              <a:t>It can recognize 22 classes. Yay!!</a:t>
            </a:r>
          </a:p>
        </p:txBody>
      </p:sp>
    </p:spTree>
    <p:extLst>
      <p:ext uri="{BB962C8B-B14F-4D97-AF65-F5344CB8AC3E}">
        <p14:creationId xmlns:p14="http://schemas.microsoft.com/office/powerpoint/2010/main" val="16169502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4D076B-FE1B-46A0-8340-B4F8CA1193DA}"/>
              </a:ext>
            </a:extLst>
          </p:cNvPr>
          <p:cNvSpPr>
            <a:spLocks noGrp="1"/>
          </p:cNvSpPr>
          <p:nvPr>
            <p:ph type="title"/>
          </p:nvPr>
        </p:nvSpPr>
        <p:spPr>
          <a:xfrm>
            <a:off x="338635" y="394943"/>
            <a:ext cx="8466729" cy="816637"/>
          </a:xfrm>
          <a:effectLst/>
        </p:spPr>
        <p:txBody>
          <a:bodyPr vert="horz" lIns="91440" tIns="45720" rIns="91440" bIns="45720" rtlCol="0" anchor="b">
            <a:normAutofit/>
          </a:bodyPr>
          <a:lstStyle/>
          <a:p>
            <a:pPr marL="0" marR="0">
              <a:spcAft>
                <a:spcPts val="800"/>
              </a:spcAft>
            </a:pPr>
            <a:r>
              <a:rPr lang="en-US" sz="2800" dirty="0">
                <a:solidFill>
                  <a:srgbClr val="FFFFFF"/>
                </a:solidFill>
                <a:effectLst/>
                <a:cs typeface="+mj-cs"/>
              </a:rPr>
              <a:t>Training Method Result Summary</a:t>
            </a:r>
          </a:p>
        </p:txBody>
      </p:sp>
      <p:graphicFrame>
        <p:nvGraphicFramePr>
          <p:cNvPr id="5" name="Table 4">
            <a:extLst>
              <a:ext uri="{FF2B5EF4-FFF2-40B4-BE49-F238E27FC236}">
                <a16:creationId xmlns:a16="http://schemas.microsoft.com/office/drawing/2014/main" id="{B1C2A019-D069-47A8-9E48-7E217076A259}"/>
              </a:ext>
            </a:extLst>
          </p:cNvPr>
          <p:cNvGraphicFramePr>
            <a:graphicFrameLocks noGrp="1"/>
          </p:cNvGraphicFramePr>
          <p:nvPr>
            <p:extLst>
              <p:ext uri="{D42A27DB-BD31-4B8C-83A1-F6EECF244321}">
                <p14:modId xmlns:p14="http://schemas.microsoft.com/office/powerpoint/2010/main" val="1325632678"/>
              </p:ext>
            </p:extLst>
          </p:nvPr>
        </p:nvGraphicFramePr>
        <p:xfrm>
          <a:off x="1640368" y="3025591"/>
          <a:ext cx="5863261" cy="2879742"/>
        </p:xfrm>
        <a:graphic>
          <a:graphicData uri="http://schemas.openxmlformats.org/drawingml/2006/table">
            <a:tbl>
              <a:tblPr firstRow="1" firstCol="1" bandRow="1"/>
              <a:tblGrid>
                <a:gridCol w="4832455">
                  <a:extLst>
                    <a:ext uri="{9D8B030D-6E8A-4147-A177-3AD203B41FA5}">
                      <a16:colId xmlns:a16="http://schemas.microsoft.com/office/drawing/2014/main" val="1973880689"/>
                    </a:ext>
                  </a:extLst>
                </a:gridCol>
                <a:gridCol w="1030806">
                  <a:extLst>
                    <a:ext uri="{9D8B030D-6E8A-4147-A177-3AD203B41FA5}">
                      <a16:colId xmlns:a16="http://schemas.microsoft.com/office/drawing/2014/main" val="580479609"/>
                    </a:ext>
                  </a:extLst>
                </a:gridCol>
              </a:tblGrid>
              <a:tr h="486624">
                <a:tc>
                  <a:txBody>
                    <a:bodyPr/>
                    <a:lstStyle/>
                    <a:p>
                      <a:pPr marL="0" marR="0" algn="l">
                        <a:lnSpc>
                          <a:spcPct val="107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Training method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Result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917966"/>
                  </a:ext>
                </a:extLst>
              </a:tr>
              <a:tr h="486624">
                <a:tc>
                  <a:txBody>
                    <a:bodyPr/>
                    <a:lstStyle/>
                    <a:p>
                      <a:pPr marL="0" marR="0" algn="l">
                        <a:lnSpc>
                          <a:spcPct val="107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Tensorflow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with 8 classes and 80 samples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Fail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6817136"/>
                  </a:ext>
                </a:extLst>
              </a:tr>
              <a:tr h="486624">
                <a:tc>
                  <a:txBody>
                    <a:bodyPr/>
                    <a:lstStyle/>
                    <a:p>
                      <a:pPr marL="0" marR="0" algn="l">
                        <a:lnSpc>
                          <a:spcPct val="107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Tensorflow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with 2 classes and 500 samples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Fail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4544664"/>
                  </a:ext>
                </a:extLst>
              </a:tr>
              <a:tr h="709935">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Face Regconition with 8 classes and 80 samples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Error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2723941"/>
                  </a:ext>
                </a:extLst>
              </a:tr>
              <a:tr h="709935">
                <a:tc>
                  <a:txBody>
                    <a:bodyPr/>
                    <a:lstStyle/>
                    <a:p>
                      <a:pPr marL="0" marR="0" algn="l">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Face Recognition with 22 classes and 114 samples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Success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561209"/>
                  </a:ext>
                </a:extLst>
              </a:tr>
            </a:tbl>
          </a:graphicData>
        </a:graphic>
      </p:graphicFrame>
      <p:sp>
        <p:nvSpPr>
          <p:cNvPr id="12" name="Text Box 2">
            <a:extLst>
              <a:ext uri="{FF2B5EF4-FFF2-40B4-BE49-F238E27FC236}">
                <a16:creationId xmlns:a16="http://schemas.microsoft.com/office/drawing/2014/main" id="{85D49AAA-0A7B-45C9-8F85-D088DBD35E45}"/>
              </a:ext>
            </a:extLst>
          </p:cNvPr>
          <p:cNvSpPr txBox="1">
            <a:spLocks noChangeArrowheads="1"/>
          </p:cNvSpPr>
          <p:nvPr/>
        </p:nvSpPr>
        <p:spPr bwMode="auto">
          <a:xfrm>
            <a:off x="3205160" y="2185988"/>
            <a:ext cx="2733675" cy="504825"/>
          </a:xfrm>
          <a:prstGeom prst="rect">
            <a:avLst/>
          </a:prstGeom>
          <a:solidFill>
            <a:schemeClr val="bg1"/>
          </a:solidFill>
          <a:ln w="9525">
            <a:solidFill>
              <a:schemeClr val="bg1"/>
            </a:solidFill>
            <a:miter lim="800000"/>
            <a:headEnd/>
            <a:tailEnd/>
          </a:ln>
        </p:spPr>
        <p:txBody>
          <a:bodyPr rot="0" vert="horz" wrap="square" lIns="91440" tIns="45720" rIns="91440" bIns="45720" anchor="ctr" anchorCtr="0">
            <a:noAutofit/>
          </a:bodyPr>
          <a:lstStyle/>
          <a:p>
            <a:pPr marL="457200" marR="0" indent="457200">
              <a:lnSpc>
                <a:spcPct val="115000"/>
              </a:lnSpc>
              <a:spcBef>
                <a:spcPts val="0"/>
              </a:spcBef>
              <a:spcAft>
                <a:spcPts val="0"/>
              </a:spcAft>
            </a:pP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15000"/>
              </a:lnSpc>
              <a:spcBef>
                <a:spcPts val="0"/>
              </a:spcBef>
              <a:spcAft>
                <a:spcPts val="0"/>
              </a:spcAft>
            </a:pPr>
            <a:endParaRPr lang="en-US" sz="1200" b="1" dirty="0">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15000"/>
              </a:lnSpc>
              <a:spcBef>
                <a:spcPts val="0"/>
              </a:spcBef>
              <a:spcAft>
                <a:spcPts val="0"/>
              </a:spcAft>
            </a:pP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15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TABLE II</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7850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3" name="Rounded Rectangle 16">
            <a:extLst>
              <a:ext uri="{FF2B5EF4-FFF2-40B4-BE49-F238E27FC236}">
                <a16:creationId xmlns:a16="http://schemas.microsoft.com/office/drawing/2014/main" id="{27C8FC7F-7C7F-491C-9FCA-6BCC885DA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8229" y="643464"/>
            <a:ext cx="8195711" cy="3599352"/>
          </a:xfrm>
          <a:prstGeom prst="roundRect">
            <a:avLst>
              <a:gd name="adj" fmla="val 3513"/>
            </a:avLst>
          </a:prstGeom>
          <a:solidFill>
            <a:srgbClr val="FFFFFF"/>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9B70B65-7AC7-4119-A404-399617955B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7374" y="4525094"/>
            <a:ext cx="9152363" cy="2344057"/>
            <a:chOff x="0" y="4525094"/>
            <a:chExt cx="12203151" cy="2344057"/>
          </a:xfrm>
        </p:grpSpPr>
        <p:sp>
          <p:nvSpPr>
            <p:cNvPr id="26" name="Freeform 9">
              <a:extLst>
                <a:ext uri="{FF2B5EF4-FFF2-40B4-BE49-F238E27FC236}">
                  <a16:creationId xmlns:a16="http://schemas.microsoft.com/office/drawing/2014/main" id="{9E640CB9-C074-4CF1-8C84-2FF061892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F830C1C5-9405-4A50-936E-51636AF6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20769181-A18E-4E2F-AD82-752B9A03D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FE13D30-D713-48B8-8EDC-FB611F21157E}"/>
              </a:ext>
            </a:extLst>
          </p:cNvPr>
          <p:cNvSpPr>
            <a:spLocks noGrp="1"/>
          </p:cNvSpPr>
          <p:nvPr>
            <p:ph type="title"/>
          </p:nvPr>
        </p:nvSpPr>
        <p:spPr>
          <a:xfrm>
            <a:off x="607500" y="4817533"/>
            <a:ext cx="7929000" cy="779529"/>
          </a:xfrm>
          <a:effectLst/>
        </p:spPr>
        <p:txBody>
          <a:bodyPr vert="horz" lIns="91440" tIns="45720" rIns="91440" bIns="45720" rtlCol="0" anchor="b">
            <a:normAutofit/>
          </a:bodyPr>
          <a:lstStyle/>
          <a:p>
            <a:r>
              <a:rPr lang="en-US" sz="3500">
                <a:solidFill>
                  <a:schemeClr val="tx1"/>
                </a:solidFill>
                <a:cs typeface="+mj-cs"/>
              </a:rPr>
              <a:t>D. jsTensorflow Game</a:t>
            </a:r>
          </a:p>
        </p:txBody>
      </p:sp>
      <p:pic>
        <p:nvPicPr>
          <p:cNvPr id="7" name="Picture 6">
            <a:extLst>
              <a:ext uri="{FF2B5EF4-FFF2-40B4-BE49-F238E27FC236}">
                <a16:creationId xmlns:a16="http://schemas.microsoft.com/office/drawing/2014/main" id="{78F7D8E7-76F2-40EB-AB11-030A95CE672A}"/>
              </a:ext>
            </a:extLst>
          </p:cNvPr>
          <p:cNvPicPr>
            <a:picLocks noChangeAspect="1"/>
          </p:cNvPicPr>
          <p:nvPr/>
        </p:nvPicPr>
        <p:blipFill>
          <a:blip r:embed="rId2"/>
          <a:stretch>
            <a:fillRect/>
          </a:stretch>
        </p:blipFill>
        <p:spPr>
          <a:xfrm>
            <a:off x="1097115" y="2085088"/>
            <a:ext cx="2042549" cy="743294"/>
          </a:xfrm>
          <a:prstGeom prst="rect">
            <a:avLst/>
          </a:prstGeom>
        </p:spPr>
      </p:pic>
      <p:pic>
        <p:nvPicPr>
          <p:cNvPr id="11" name="Picture 10">
            <a:extLst>
              <a:ext uri="{FF2B5EF4-FFF2-40B4-BE49-F238E27FC236}">
                <a16:creationId xmlns:a16="http://schemas.microsoft.com/office/drawing/2014/main" id="{40F383C9-C657-4EB6-83FA-C90DCAD75495}"/>
              </a:ext>
            </a:extLst>
          </p:cNvPr>
          <p:cNvPicPr>
            <a:picLocks noChangeAspect="1"/>
          </p:cNvPicPr>
          <p:nvPr/>
        </p:nvPicPr>
        <p:blipFill>
          <a:blip r:embed="rId3"/>
          <a:stretch>
            <a:fillRect/>
          </a:stretch>
        </p:blipFill>
        <p:spPr>
          <a:xfrm>
            <a:off x="3602911" y="1657350"/>
            <a:ext cx="1655340" cy="1768007"/>
          </a:xfrm>
          <a:prstGeom prst="rect">
            <a:avLst/>
          </a:prstGeom>
        </p:spPr>
      </p:pic>
      <p:pic>
        <p:nvPicPr>
          <p:cNvPr id="9" name="Picture 8">
            <a:extLst>
              <a:ext uri="{FF2B5EF4-FFF2-40B4-BE49-F238E27FC236}">
                <a16:creationId xmlns:a16="http://schemas.microsoft.com/office/drawing/2014/main" id="{346599DB-810E-43A8-BA1C-784A3BA2D9C4}"/>
              </a:ext>
            </a:extLst>
          </p:cNvPr>
          <p:cNvPicPr>
            <a:picLocks noChangeAspect="1"/>
          </p:cNvPicPr>
          <p:nvPr/>
        </p:nvPicPr>
        <p:blipFill>
          <a:blip r:embed="rId4"/>
          <a:stretch>
            <a:fillRect/>
          </a:stretch>
        </p:blipFill>
        <p:spPr>
          <a:xfrm>
            <a:off x="5427577" y="1983483"/>
            <a:ext cx="3243737" cy="754169"/>
          </a:xfrm>
          <a:prstGeom prst="rect">
            <a:avLst/>
          </a:prstGeom>
        </p:spPr>
      </p:pic>
    </p:spTree>
    <p:extLst>
      <p:ext uri="{BB962C8B-B14F-4D97-AF65-F5344CB8AC3E}">
        <p14:creationId xmlns:p14="http://schemas.microsoft.com/office/powerpoint/2010/main" val="12352999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E4D076B-FE1B-46A0-8340-B4F8CA1193DA}"/>
              </a:ext>
            </a:extLst>
          </p:cNvPr>
          <p:cNvSpPr>
            <a:spLocks noGrp="1"/>
          </p:cNvSpPr>
          <p:nvPr>
            <p:ph type="title"/>
          </p:nvPr>
        </p:nvSpPr>
        <p:spPr>
          <a:xfrm>
            <a:off x="338635" y="394943"/>
            <a:ext cx="8466729" cy="816637"/>
          </a:xfrm>
          <a:effectLst/>
        </p:spPr>
        <p:txBody>
          <a:bodyPr vert="horz" lIns="91440" tIns="45720" rIns="91440" bIns="45720" rtlCol="0" anchor="b">
            <a:normAutofit/>
          </a:bodyPr>
          <a:lstStyle/>
          <a:p>
            <a:pPr marL="0" marR="0">
              <a:spcAft>
                <a:spcPts val="800"/>
              </a:spcAft>
            </a:pPr>
            <a:r>
              <a:rPr lang="en-US" sz="3500" dirty="0">
                <a:solidFill>
                  <a:srgbClr val="FFFFFF"/>
                </a:solidFill>
                <a:effectLst/>
                <a:cs typeface="+mj-cs"/>
              </a:rPr>
              <a:t>D. </a:t>
            </a:r>
            <a:r>
              <a:rPr lang="en-US" sz="3500" dirty="0" err="1">
                <a:solidFill>
                  <a:srgbClr val="FFFFFF"/>
                </a:solidFill>
                <a:effectLst/>
                <a:cs typeface="+mj-cs"/>
              </a:rPr>
              <a:t>jsTensorflow</a:t>
            </a:r>
            <a:endParaRPr lang="en-US" sz="3500" dirty="0">
              <a:solidFill>
                <a:srgbClr val="FFFFFF"/>
              </a:solidFill>
              <a:effectLst/>
              <a:cs typeface="+mj-cs"/>
            </a:endParaRPr>
          </a:p>
        </p:txBody>
      </p:sp>
      <p:graphicFrame>
        <p:nvGraphicFramePr>
          <p:cNvPr id="6" name="Content Placeholder 5">
            <a:extLst>
              <a:ext uri="{FF2B5EF4-FFF2-40B4-BE49-F238E27FC236}">
                <a16:creationId xmlns:a16="http://schemas.microsoft.com/office/drawing/2014/main" id="{9388E6C8-3D45-4D39-9DAF-8D415F4DA23F}"/>
              </a:ext>
            </a:extLst>
          </p:cNvPr>
          <p:cNvGraphicFramePr>
            <a:graphicFrameLocks noGrp="1"/>
          </p:cNvGraphicFramePr>
          <p:nvPr>
            <p:ph idx="1"/>
            <p:extLst>
              <p:ext uri="{D42A27DB-BD31-4B8C-83A1-F6EECF244321}">
                <p14:modId xmlns:p14="http://schemas.microsoft.com/office/powerpoint/2010/main" val="220283919"/>
              </p:ext>
            </p:extLst>
          </p:nvPr>
        </p:nvGraphicFramePr>
        <p:xfrm>
          <a:off x="908221" y="3575448"/>
          <a:ext cx="7327556" cy="1822673"/>
        </p:xfrm>
        <a:graphic>
          <a:graphicData uri="http://schemas.openxmlformats.org/drawingml/2006/table">
            <a:tbl>
              <a:tblPr firstRow="1" firstCol="1" bandRow="1"/>
              <a:tblGrid>
                <a:gridCol w="1831497">
                  <a:extLst>
                    <a:ext uri="{9D8B030D-6E8A-4147-A177-3AD203B41FA5}">
                      <a16:colId xmlns:a16="http://schemas.microsoft.com/office/drawing/2014/main" val="3236382406"/>
                    </a:ext>
                  </a:extLst>
                </a:gridCol>
                <a:gridCol w="1831497">
                  <a:extLst>
                    <a:ext uri="{9D8B030D-6E8A-4147-A177-3AD203B41FA5}">
                      <a16:colId xmlns:a16="http://schemas.microsoft.com/office/drawing/2014/main" val="3718623690"/>
                    </a:ext>
                  </a:extLst>
                </a:gridCol>
                <a:gridCol w="1832281">
                  <a:extLst>
                    <a:ext uri="{9D8B030D-6E8A-4147-A177-3AD203B41FA5}">
                      <a16:colId xmlns:a16="http://schemas.microsoft.com/office/drawing/2014/main" val="3092323903"/>
                    </a:ext>
                  </a:extLst>
                </a:gridCol>
                <a:gridCol w="1832281">
                  <a:extLst>
                    <a:ext uri="{9D8B030D-6E8A-4147-A177-3AD203B41FA5}">
                      <a16:colId xmlns:a16="http://schemas.microsoft.com/office/drawing/2014/main" val="1823479782"/>
                    </a:ext>
                  </a:extLst>
                </a:gridCol>
              </a:tblGrid>
              <a:tr h="923453">
                <a:tc>
                  <a:txBody>
                    <a:bodyPr/>
                    <a:lstStyle/>
                    <a:p>
                      <a:pPr marL="0" marR="0" algn="r">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Socket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Platform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marL="0" marR="0">
                        <a:lnSpc>
                          <a:spcPct val="107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Socketio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Simple WebSocket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WebSocketSharp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1958141"/>
                  </a:ext>
                </a:extLst>
              </a:tr>
              <a:tr h="449610">
                <a:tc>
                  <a:txBody>
                    <a:bodyPr/>
                    <a:lstStyle/>
                    <a:p>
                      <a:pPr marL="0" marR="0">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PC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Supported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Supported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Supported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1318377"/>
                  </a:ext>
                </a:extLst>
              </a:tr>
              <a:tr h="449610">
                <a:tc>
                  <a:txBody>
                    <a:bodyPr/>
                    <a:lstStyle/>
                    <a:p>
                      <a:pPr marL="0" marR="0">
                        <a:lnSpc>
                          <a:spcPct val="107000"/>
                        </a:lnSpc>
                        <a:spcBef>
                          <a:spcPts val="0"/>
                        </a:spcBef>
                        <a:spcAft>
                          <a:spcPts val="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WebGL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Unsupported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Supported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Unsupported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1288218"/>
                  </a:ext>
                </a:extLst>
              </a:tr>
            </a:tbl>
          </a:graphicData>
        </a:graphic>
      </p:graphicFrame>
      <p:sp>
        <p:nvSpPr>
          <p:cNvPr id="12" name="Text Box 2">
            <a:extLst>
              <a:ext uri="{FF2B5EF4-FFF2-40B4-BE49-F238E27FC236}">
                <a16:creationId xmlns:a16="http://schemas.microsoft.com/office/drawing/2014/main" id="{ECCC478F-8A41-45A6-A645-44F8D03EF04E}"/>
              </a:ext>
            </a:extLst>
          </p:cNvPr>
          <p:cNvSpPr txBox="1">
            <a:spLocks noChangeArrowheads="1"/>
          </p:cNvSpPr>
          <p:nvPr/>
        </p:nvSpPr>
        <p:spPr bwMode="auto">
          <a:xfrm>
            <a:off x="2553472" y="2580931"/>
            <a:ext cx="4477523" cy="778386"/>
          </a:xfrm>
          <a:prstGeom prst="rect">
            <a:avLst/>
          </a:prstGeom>
          <a:solidFill>
            <a:schemeClr val="bg1"/>
          </a:solidFill>
          <a:ln w="9525">
            <a:solidFill>
              <a:schemeClr val="bg1"/>
            </a:solidFill>
            <a:miter lim="800000"/>
            <a:headEnd/>
            <a:tailEnd/>
          </a:ln>
        </p:spPr>
        <p:txBody>
          <a:bodyPr rot="0" vert="horz" wrap="square" lIns="91440" tIns="45720" rIns="91440" bIns="45720" anchor="ctr" anchorCtr="0">
            <a:noAutofit/>
          </a:bodyPr>
          <a:lstStyle/>
          <a:p>
            <a:pPr marL="457200" marR="0" indent="457200">
              <a:lnSpc>
                <a:spcPct val="115000"/>
              </a:lnSpc>
              <a:spcBef>
                <a:spcPts val="0"/>
              </a:spcBef>
              <a:spcAft>
                <a:spcPts val="0"/>
              </a:spcAft>
            </a:pP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15000"/>
              </a:lnSpc>
              <a:spcBef>
                <a:spcPts val="0"/>
              </a:spcBef>
              <a:spcAft>
                <a:spcPts val="0"/>
              </a:spcAft>
            </a:pPr>
            <a:endParaRPr lang="en-US" sz="1200" b="1" dirty="0">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15000"/>
              </a:lnSpc>
              <a:spcBef>
                <a:spcPts val="0"/>
              </a:spcBef>
              <a:spcAft>
                <a:spcPts val="0"/>
              </a:spcAft>
            </a:pPr>
            <a:endParaRPr lang="en-US" sz="1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nSpc>
                <a:spcPct val="115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	TABLE III</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500" b="1" dirty="0">
                <a:effectLst/>
                <a:latin typeface="Times New Roman" panose="02020603050405020304" pitchFamily="18" charset="0"/>
                <a:ea typeface="Calibri" panose="020F0502020204030204" pitchFamily="34" charset="0"/>
                <a:cs typeface="Times New Roman" panose="02020603050405020304" pitchFamily="18" charset="0"/>
              </a:rPr>
              <a:t>COMPARISION BETWEEN PC AND WEBBGL</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6742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1028-2DB1-4425-ADB7-6186938A7C86}"/>
              </a:ext>
            </a:extLst>
          </p:cNvPr>
          <p:cNvSpPr>
            <a:spLocks noGrp="1"/>
          </p:cNvSpPr>
          <p:nvPr>
            <p:ph type="title"/>
          </p:nvPr>
        </p:nvSpPr>
        <p:spPr/>
        <p:txBody>
          <a:bodyPr/>
          <a:lstStyle/>
          <a:p>
            <a:r>
              <a:rPr lang="en-US" dirty="0"/>
              <a:t>Demo</a:t>
            </a:r>
          </a:p>
        </p:txBody>
      </p:sp>
      <p:pic>
        <p:nvPicPr>
          <p:cNvPr id="5" name="Content Placeholder 4">
            <a:extLst>
              <a:ext uri="{FF2B5EF4-FFF2-40B4-BE49-F238E27FC236}">
                <a16:creationId xmlns:a16="http://schemas.microsoft.com/office/drawing/2014/main" id="{68F5F233-2C41-4536-A54E-95CB349473A9}"/>
              </a:ext>
            </a:extLst>
          </p:cNvPr>
          <p:cNvPicPr>
            <a:picLocks noGrp="1" noChangeAspect="1"/>
          </p:cNvPicPr>
          <p:nvPr>
            <p:ph idx="1"/>
          </p:nvPr>
        </p:nvPicPr>
        <p:blipFill>
          <a:blip r:embed="rId2"/>
          <a:stretch>
            <a:fillRect/>
          </a:stretch>
        </p:blipFill>
        <p:spPr>
          <a:xfrm>
            <a:off x="1059591" y="2426494"/>
            <a:ext cx="6596763" cy="3727171"/>
          </a:xfrm>
        </p:spPr>
      </p:pic>
    </p:spTree>
    <p:extLst>
      <p:ext uri="{BB962C8B-B14F-4D97-AF65-F5344CB8AC3E}">
        <p14:creationId xmlns:p14="http://schemas.microsoft.com/office/powerpoint/2010/main" val="6723880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D613-7BE2-4FE2-ADD2-CE16129122F3}"/>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898BA39-5669-4B75-A2CE-15F7C32F8177}"/>
              </a:ext>
            </a:extLst>
          </p:cNvPr>
          <p:cNvSpPr>
            <a:spLocks noGrp="1"/>
          </p:cNvSpPr>
          <p:nvPr>
            <p:ph idx="1"/>
          </p:nvPr>
        </p:nvSpPr>
        <p:spPr>
          <a:xfrm>
            <a:off x="522387" y="2247000"/>
            <a:ext cx="8099223" cy="4163812"/>
          </a:xfrm>
        </p:spPr>
        <p:txBody>
          <a:bodyPr/>
          <a:lstStyle/>
          <a:p>
            <a:pPr marL="0" marR="0" indent="228600">
              <a:lnSpc>
                <a:spcPct val="107000"/>
              </a:lnSpc>
              <a:spcBef>
                <a:spcPts val="0"/>
              </a:spcBef>
              <a:spcAft>
                <a:spcPts val="800"/>
              </a:spcAft>
            </a:pPr>
            <a:r>
              <a:rPr lang="en-US" sz="2000" dirty="0">
                <a:ea typeface="Calibri" panose="020F0502020204030204" pitchFamily="34" charset="0"/>
                <a:cs typeface="Times New Roman" panose="02020603050405020304" pitchFamily="18" charset="0"/>
              </a:rPr>
              <a:t> This research tries several different strategies to have a bigger overview of how each methods affect the result of face recognition. </a:t>
            </a:r>
          </a:p>
          <a:p>
            <a:pPr marL="0" marR="0" indent="228600">
              <a:lnSpc>
                <a:spcPct val="107000"/>
              </a:lnSpc>
              <a:spcBef>
                <a:spcPts val="0"/>
              </a:spcBef>
              <a:spcAft>
                <a:spcPts val="800"/>
              </a:spcAft>
            </a:pPr>
            <a:r>
              <a:rPr lang="en-US" sz="2000" dirty="0">
                <a:ea typeface="Calibri" panose="020F0502020204030204" pitchFamily="34" charset="0"/>
                <a:cs typeface="Times New Roman" panose="02020603050405020304" pitchFamily="18" charset="0"/>
              </a:rPr>
              <a:t> The goal of this research is to figure out how </a:t>
            </a:r>
            <a:r>
              <a:rPr lang="en-US" sz="2000" b="1" dirty="0" err="1">
                <a:ea typeface="Calibri" panose="020F0502020204030204" pitchFamily="34" charset="0"/>
                <a:cs typeface="Times New Roman" panose="02020603050405020304" pitchFamily="18" charset="0"/>
              </a:rPr>
              <a:t>Tensorflow</a:t>
            </a:r>
            <a:r>
              <a:rPr lang="en-US" sz="2000" b="1" dirty="0">
                <a:ea typeface="Calibri" panose="020F0502020204030204" pitchFamily="34" charset="0"/>
                <a:cs typeface="Times New Roman" panose="02020603050405020304" pitchFamily="18" charset="0"/>
              </a:rPr>
              <a:t> </a:t>
            </a:r>
            <a:r>
              <a:rPr lang="en-US" sz="2000" dirty="0">
                <a:ea typeface="Calibri" panose="020F0502020204030204" pitchFamily="34" charset="0"/>
                <a:cs typeface="Times New Roman" panose="02020603050405020304" pitchFamily="18" charset="0"/>
              </a:rPr>
              <a:t>[1] and </a:t>
            </a:r>
            <a:r>
              <a:rPr lang="en-US" sz="2000" b="1" dirty="0" err="1">
                <a:ea typeface="Calibri" panose="020F0502020204030204" pitchFamily="34" charset="0"/>
                <a:cs typeface="Times New Roman" panose="02020603050405020304" pitchFamily="18" charset="0"/>
              </a:rPr>
              <a:t>OpenFace</a:t>
            </a:r>
            <a:r>
              <a:rPr lang="en-US" sz="2000" dirty="0">
                <a:ea typeface="Calibri" panose="020F0502020204030204" pitchFamily="34" charset="0"/>
                <a:cs typeface="Times New Roman" panose="02020603050405020304" pitchFamily="18" charset="0"/>
              </a:rPr>
              <a:t> [2] work on face recognition and their applications.</a:t>
            </a:r>
          </a:p>
          <a:p>
            <a:endParaRPr lang="en-US" dirty="0">
              <a:latin typeface="+mj-lt"/>
            </a:endParaRPr>
          </a:p>
        </p:txBody>
      </p:sp>
      <p:sp>
        <p:nvSpPr>
          <p:cNvPr id="6" name="TextBox 5">
            <a:extLst>
              <a:ext uri="{FF2B5EF4-FFF2-40B4-BE49-F238E27FC236}">
                <a16:creationId xmlns:a16="http://schemas.microsoft.com/office/drawing/2014/main" id="{E1B2A6F0-2744-4C0F-AF8E-A4DD23AB5312}"/>
              </a:ext>
            </a:extLst>
          </p:cNvPr>
          <p:cNvSpPr txBox="1"/>
          <p:nvPr/>
        </p:nvSpPr>
        <p:spPr>
          <a:xfrm>
            <a:off x="522387" y="6018397"/>
            <a:ext cx="8864042" cy="784830"/>
          </a:xfrm>
          <a:prstGeom prst="rect">
            <a:avLst/>
          </a:prstGeom>
          <a:noFill/>
        </p:spPr>
        <p:txBody>
          <a:bodyPr wrap="square" rtlCol="0">
            <a:spAutoFit/>
          </a:bodyPr>
          <a:lstStyle/>
          <a:p>
            <a:r>
              <a:rPr lang="en-US" sz="1500" dirty="0">
                <a:latin typeface="Times New Roman" panose="02020603050405020304" pitchFamily="18" charset="0"/>
                <a:ea typeface="Calibri" panose="020F0502020204030204" pitchFamily="34" charset="0"/>
              </a:rPr>
              <a:t>[1] </a:t>
            </a:r>
            <a:r>
              <a:rPr lang="en-US" sz="1500" dirty="0" err="1">
                <a:latin typeface="Times New Roman" panose="02020603050405020304" pitchFamily="18" charset="0"/>
                <a:ea typeface="Calibri" panose="020F0502020204030204" pitchFamily="34" charset="0"/>
              </a:rPr>
              <a:t>Tensorflow</a:t>
            </a:r>
            <a:r>
              <a:rPr lang="en-US" sz="1500" dirty="0">
                <a:latin typeface="Times New Roman" panose="02020603050405020304" pitchFamily="18" charset="0"/>
                <a:ea typeface="Calibri" panose="020F0502020204030204" pitchFamily="34" charset="0"/>
              </a:rPr>
              <a:t>,  </a:t>
            </a:r>
            <a:r>
              <a:rPr lang="en-US" sz="15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2"/>
              </a:rPr>
              <a:t>https://www.tensorflow.org/</a:t>
            </a:r>
            <a:endParaRPr lang="en-US" sz="15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endParaRPr>
          </a:p>
          <a:p>
            <a:r>
              <a:rPr lang="en-US" sz="1500" dirty="0"/>
              <a:t>[2</a:t>
            </a:r>
            <a:r>
              <a:rPr lang="en-US" sz="1500" dirty="0">
                <a:latin typeface="Times New Roman" panose="02020603050405020304" pitchFamily="18" charset="0"/>
                <a:ea typeface="Calibri" panose="020F0502020204030204" pitchFamily="34" charset="0"/>
              </a:rPr>
              <a:t>] </a:t>
            </a:r>
            <a:r>
              <a:rPr lang="en-US" sz="1500" dirty="0" err="1">
                <a:latin typeface="Times New Roman" panose="02020603050405020304" pitchFamily="18" charset="0"/>
                <a:ea typeface="Calibri" panose="020F0502020204030204" pitchFamily="34" charset="0"/>
              </a:rPr>
              <a:t>cmusatyalab</a:t>
            </a:r>
            <a:r>
              <a:rPr lang="en-US" sz="1500" dirty="0">
                <a:latin typeface="Times New Roman" panose="02020603050405020304" pitchFamily="18" charset="0"/>
                <a:ea typeface="Calibri" panose="020F0502020204030204" pitchFamily="34" charset="0"/>
              </a:rPr>
              <a:t>, </a:t>
            </a:r>
            <a:r>
              <a:rPr lang="en-US" sz="1500" dirty="0" err="1">
                <a:latin typeface="Times New Roman" panose="02020603050405020304" pitchFamily="18" charset="0"/>
                <a:ea typeface="Calibri" panose="020F0502020204030204" pitchFamily="34" charset="0"/>
              </a:rPr>
              <a:t>OpenFace</a:t>
            </a:r>
            <a:r>
              <a:rPr lang="en-US" sz="1500" dirty="0">
                <a:latin typeface="Times New Roman" panose="02020603050405020304" pitchFamily="18" charset="0"/>
                <a:ea typeface="Calibri" panose="020F0502020204030204" pitchFamily="34" charset="0"/>
              </a:rPr>
              <a:t>, </a:t>
            </a:r>
            <a:r>
              <a:rPr lang="en-US" sz="15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3"/>
              </a:rPr>
              <a:t>https://github.com/cmusatyalab/openface</a:t>
            </a:r>
            <a:endParaRPr lang="en-US" sz="1500" dirty="0"/>
          </a:p>
          <a:p>
            <a:pPr algn="ctr"/>
            <a:endParaRPr lang="en-US" sz="1500" dirty="0"/>
          </a:p>
        </p:txBody>
      </p:sp>
    </p:spTree>
    <p:extLst>
      <p:ext uri="{BB962C8B-B14F-4D97-AF65-F5344CB8AC3E}">
        <p14:creationId xmlns:p14="http://schemas.microsoft.com/office/powerpoint/2010/main" val="11506872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A232-44DB-4354-8F82-A8135334CCE2}"/>
              </a:ext>
            </a:extLst>
          </p:cNvPr>
          <p:cNvSpPr>
            <a:spLocks noGrp="1"/>
          </p:cNvSpPr>
          <p:nvPr>
            <p:ph type="title"/>
          </p:nvPr>
        </p:nvSpPr>
        <p:spPr>
          <a:xfrm>
            <a:off x="809998" y="447188"/>
            <a:ext cx="7524003" cy="970450"/>
          </a:xfrm>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BC0E20FC-A20D-4D24-AC6E-4835D32F2BAC}"/>
              </a:ext>
            </a:extLst>
          </p:cNvPr>
          <p:cNvSpPr>
            <a:spLocks noGrp="1"/>
          </p:cNvSpPr>
          <p:nvPr>
            <p:ph idx="1"/>
          </p:nvPr>
        </p:nvSpPr>
        <p:spPr>
          <a:xfrm>
            <a:off x="407773" y="2234642"/>
            <a:ext cx="8501447" cy="4005519"/>
          </a:xfrm>
        </p:spPr>
        <p:txBody>
          <a:bodyPr>
            <a:normAutofit/>
          </a:bodyPr>
          <a:lstStyle/>
          <a:p>
            <a:r>
              <a:rPr lang="en-US" sz="2300" dirty="0"/>
              <a:t>Using</a:t>
            </a:r>
            <a:r>
              <a:rPr lang="en-US" sz="2300" b="1" dirty="0"/>
              <a:t> </a:t>
            </a:r>
            <a:r>
              <a:rPr lang="en-US" sz="2300" b="1" dirty="0" err="1"/>
              <a:t>Tensorflow</a:t>
            </a:r>
            <a:r>
              <a:rPr lang="en-US" sz="2300" b="1" dirty="0"/>
              <a:t> Object Detection API </a:t>
            </a:r>
            <a:r>
              <a:rPr lang="en-US" sz="2300" dirty="0"/>
              <a:t>(1) and </a:t>
            </a:r>
            <a:r>
              <a:rPr lang="en-US" sz="2300" b="1" dirty="0"/>
              <a:t>using Face Recognition</a:t>
            </a:r>
            <a:r>
              <a:rPr lang="en-US" sz="2300" dirty="0"/>
              <a:t> library with </a:t>
            </a:r>
            <a:r>
              <a:rPr lang="en-US" sz="2300" b="1" dirty="0" err="1"/>
              <a:t>dlib</a:t>
            </a:r>
            <a:r>
              <a:rPr lang="en-US" sz="2300" dirty="0"/>
              <a:t> (2) for face recognition.</a:t>
            </a:r>
          </a:p>
          <a:p>
            <a:r>
              <a:rPr lang="en-US" sz="2300" dirty="0"/>
              <a:t>The accuracy of the fourth experiment using (2) is above 97% for 114 samples corresponding to 22 classes.</a:t>
            </a:r>
          </a:p>
        </p:txBody>
      </p:sp>
    </p:spTree>
    <p:extLst>
      <p:ext uri="{BB962C8B-B14F-4D97-AF65-F5344CB8AC3E}">
        <p14:creationId xmlns:p14="http://schemas.microsoft.com/office/powerpoint/2010/main" val="29458983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FADA3-DC6E-4D9C-8F5F-E720EF734B61}"/>
              </a:ext>
            </a:extLst>
          </p:cNvPr>
          <p:cNvSpPr>
            <a:spLocks noGrp="1"/>
          </p:cNvSpPr>
          <p:nvPr>
            <p:ph type="title"/>
          </p:nvPr>
        </p:nvSpPr>
        <p:spPr>
          <a:xfrm>
            <a:off x="809998" y="447188"/>
            <a:ext cx="7524003" cy="970450"/>
          </a:xfrm>
        </p:spPr>
        <p:txBody>
          <a:bodyPr/>
          <a:lstStyle/>
          <a:p>
            <a:r>
              <a:rPr lang="en-US"/>
              <a:t>Future Work</a:t>
            </a:r>
            <a:endParaRPr lang="en-US" dirty="0"/>
          </a:p>
        </p:txBody>
      </p:sp>
      <p:sp>
        <p:nvSpPr>
          <p:cNvPr id="3" name="Content Placeholder 2">
            <a:extLst>
              <a:ext uri="{FF2B5EF4-FFF2-40B4-BE49-F238E27FC236}">
                <a16:creationId xmlns:a16="http://schemas.microsoft.com/office/drawing/2014/main" id="{1F560267-1C41-4BE8-B4D6-4E3010353EA8}"/>
              </a:ext>
            </a:extLst>
          </p:cNvPr>
          <p:cNvSpPr>
            <a:spLocks noGrp="1"/>
          </p:cNvSpPr>
          <p:nvPr>
            <p:ph idx="1"/>
          </p:nvPr>
        </p:nvSpPr>
        <p:spPr>
          <a:xfrm>
            <a:off x="363137" y="2446637"/>
            <a:ext cx="8417725" cy="3620528"/>
          </a:xfrm>
        </p:spPr>
        <p:txBody>
          <a:bodyPr>
            <a:normAutofit/>
          </a:bodyPr>
          <a:lstStyle/>
          <a:p>
            <a:r>
              <a:rPr lang="en-US" sz="2300" dirty="0"/>
              <a:t>We will deploy the current outcome that used the </a:t>
            </a:r>
            <a:r>
              <a:rPr lang="en-US" sz="2300" b="1" dirty="0"/>
              <a:t>Face Recognition</a:t>
            </a:r>
            <a:r>
              <a:rPr lang="en-US" sz="2300" dirty="0"/>
              <a:t> library on Android. </a:t>
            </a:r>
          </a:p>
          <a:p>
            <a:r>
              <a:rPr lang="en-US" sz="2300" dirty="0"/>
              <a:t>We will test the successful result in a real life context in real-time environment. </a:t>
            </a:r>
          </a:p>
          <a:p>
            <a:r>
              <a:rPr lang="en-US" sz="2300" dirty="0"/>
              <a:t>Besides, the</a:t>
            </a:r>
            <a:r>
              <a:rPr lang="en-US" sz="2300" b="1" dirty="0"/>
              <a:t> </a:t>
            </a:r>
            <a:r>
              <a:rPr lang="en-US" sz="2300" b="1" dirty="0" err="1"/>
              <a:t>jsTensorflow</a:t>
            </a:r>
            <a:r>
              <a:rPr lang="en-US" sz="2300" b="1" dirty="0"/>
              <a:t> </a:t>
            </a:r>
            <a:r>
              <a:rPr lang="en-US" sz="2300" dirty="0"/>
              <a:t>project should be developed into different variety of game styles</a:t>
            </a:r>
          </a:p>
        </p:txBody>
      </p:sp>
    </p:spTree>
    <p:extLst>
      <p:ext uri="{BB962C8B-B14F-4D97-AF65-F5344CB8AC3E}">
        <p14:creationId xmlns:p14="http://schemas.microsoft.com/office/powerpoint/2010/main" val="33128659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640C-2788-4550-859D-D10631F5611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8512927-E9D8-4EFD-AAC1-E18FD5154F9C}"/>
              </a:ext>
            </a:extLst>
          </p:cNvPr>
          <p:cNvSpPr>
            <a:spLocks noGrp="1"/>
          </p:cNvSpPr>
          <p:nvPr>
            <p:ph idx="1"/>
          </p:nvPr>
        </p:nvSpPr>
        <p:spPr>
          <a:xfrm>
            <a:off x="809997" y="1610745"/>
            <a:ext cx="7524003" cy="3636510"/>
          </a:xfrm>
        </p:spPr>
        <p:txBody>
          <a:bodyPr>
            <a:normAutofit/>
          </a:bodyPr>
          <a:lstStyle/>
          <a:p>
            <a:r>
              <a:rPr lang="en-US" sz="1700" dirty="0">
                <a:ea typeface="Calibri" panose="020F0502020204030204" pitchFamily="34" charset="0"/>
              </a:rPr>
              <a:t>[1] “Speed/accuracy trade-offs for modern convolutional object detectors</a:t>
            </a:r>
            <a:r>
              <a:rPr lang="en-US" sz="1700" dirty="0">
                <a:ea typeface="Calibri" panose="020F0502020204030204" pitchFamily="34" charset="0"/>
                <a:cs typeface="Times New Roman" panose="02020603050405020304" pitchFamily="18" charset="0"/>
              </a:rPr>
              <a:t>”,</a:t>
            </a:r>
            <a:r>
              <a:rPr lang="en-US" sz="1700" dirty="0">
                <a:ea typeface="Calibri" panose="020F0502020204030204" pitchFamily="34" charset="0"/>
              </a:rPr>
              <a:t> </a:t>
            </a:r>
            <a:r>
              <a:rPr lang="en-US" sz="1700" u="sng" dirty="0">
                <a:hlinkClick r:id="rId2"/>
              </a:rPr>
              <a:t>https://arxiv.org/pdf/1611.10012.pdf</a:t>
            </a:r>
            <a:r>
              <a:rPr lang="en-US" sz="1700" dirty="0"/>
              <a:t> </a:t>
            </a:r>
          </a:p>
          <a:p>
            <a:r>
              <a:rPr lang="en-US" sz="1700" dirty="0"/>
              <a:t>[2] https://en.wikipedia.org/wiki/K-nearest_neighbors_algorithm</a:t>
            </a:r>
          </a:p>
        </p:txBody>
      </p:sp>
    </p:spTree>
    <p:extLst>
      <p:ext uri="{BB962C8B-B14F-4D97-AF65-F5344CB8AC3E}">
        <p14:creationId xmlns:p14="http://schemas.microsoft.com/office/powerpoint/2010/main" val="26461637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0" y="0"/>
            <a:ext cx="9144000" cy="6858000"/>
          </a:xfrm>
        </p:spPr>
      </p:pic>
      <p:sp>
        <p:nvSpPr>
          <p:cNvPr id="2" name="Title 1"/>
          <p:cNvSpPr>
            <a:spLocks noGrp="1"/>
          </p:cNvSpPr>
          <p:nvPr>
            <p:ph type="title"/>
          </p:nvPr>
        </p:nvSpPr>
        <p:spPr>
          <a:xfrm>
            <a:off x="607501" y="2563997"/>
            <a:ext cx="7928999" cy="1023424"/>
          </a:xfrm>
        </p:spPr>
        <p:txBody>
          <a:bodyPr/>
          <a:lstStyle/>
          <a:p>
            <a:pPr algn="ctr"/>
            <a:r>
              <a:rPr lang="en-US" sz="3750" dirty="0"/>
              <a:t>THANKS FOR WATCHING</a:t>
            </a:r>
          </a:p>
        </p:txBody>
      </p:sp>
    </p:spTree>
    <p:extLst>
      <p:ext uri="{BB962C8B-B14F-4D97-AF65-F5344CB8AC3E}">
        <p14:creationId xmlns:p14="http://schemas.microsoft.com/office/powerpoint/2010/main" val="37465371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33810-7D0E-4E5F-9E30-314841FA242F}"/>
              </a:ext>
            </a:extLst>
          </p:cNvPr>
          <p:cNvSpPr>
            <a:spLocks noGrp="1"/>
          </p:cNvSpPr>
          <p:nvPr>
            <p:ph type="title"/>
          </p:nvPr>
        </p:nvSpPr>
        <p:spPr>
          <a:xfrm>
            <a:off x="809998" y="447188"/>
            <a:ext cx="7524003" cy="970450"/>
          </a:xfrm>
        </p:spPr>
        <p:txBody>
          <a:bodyPr/>
          <a:lstStyle/>
          <a:p>
            <a:r>
              <a:rPr lang="en-US"/>
              <a:t>Applications and Related Works</a:t>
            </a:r>
            <a:endParaRPr lang="en-US" dirty="0"/>
          </a:p>
        </p:txBody>
      </p:sp>
      <p:sp>
        <p:nvSpPr>
          <p:cNvPr id="3" name="Content Placeholder 2">
            <a:extLst>
              <a:ext uri="{FF2B5EF4-FFF2-40B4-BE49-F238E27FC236}">
                <a16:creationId xmlns:a16="http://schemas.microsoft.com/office/drawing/2014/main" id="{A2DB107A-92C8-40DA-B960-6034DAEB82BC}"/>
              </a:ext>
            </a:extLst>
          </p:cNvPr>
          <p:cNvSpPr>
            <a:spLocks noGrp="1"/>
          </p:cNvSpPr>
          <p:nvPr>
            <p:ph idx="1"/>
          </p:nvPr>
        </p:nvSpPr>
        <p:spPr>
          <a:xfrm>
            <a:off x="547100" y="2160503"/>
            <a:ext cx="8049797" cy="1620665"/>
          </a:xfrm>
        </p:spPr>
        <p:txBody>
          <a:bodyPr>
            <a:normAutofit/>
          </a:bodyPr>
          <a:lstStyle/>
          <a:p>
            <a:r>
              <a:rPr lang="en-US" sz="2500"/>
              <a:t>There are some applications using </a:t>
            </a:r>
            <a:r>
              <a:rPr lang="en-US" sz="2500" b="1"/>
              <a:t>Tensorflow </a:t>
            </a:r>
            <a:r>
              <a:rPr lang="en-US" sz="2500"/>
              <a:t>and </a:t>
            </a:r>
            <a:r>
              <a:rPr lang="en-US" sz="2500" b="1"/>
              <a:t>OpenFace</a:t>
            </a:r>
            <a:r>
              <a:rPr lang="en-US" sz="2500"/>
              <a:t>.</a:t>
            </a:r>
            <a:endParaRPr lang="en-US" sz="2500" dirty="0"/>
          </a:p>
        </p:txBody>
      </p:sp>
      <p:pic>
        <p:nvPicPr>
          <p:cNvPr id="7" name="Picture 6">
            <a:extLst>
              <a:ext uri="{FF2B5EF4-FFF2-40B4-BE49-F238E27FC236}">
                <a16:creationId xmlns:a16="http://schemas.microsoft.com/office/drawing/2014/main" id="{CA604C79-6A53-44EF-9D0E-0B912B2BAE00}"/>
              </a:ext>
            </a:extLst>
          </p:cNvPr>
          <p:cNvPicPr>
            <a:picLocks noChangeAspect="1"/>
          </p:cNvPicPr>
          <p:nvPr/>
        </p:nvPicPr>
        <p:blipFill>
          <a:blip r:embed="rId2"/>
          <a:stretch>
            <a:fillRect/>
          </a:stretch>
        </p:blipFill>
        <p:spPr>
          <a:xfrm>
            <a:off x="547100" y="2390150"/>
            <a:ext cx="7841752" cy="4403092"/>
          </a:xfrm>
          <a:prstGeom prst="rect">
            <a:avLst/>
          </a:prstGeom>
        </p:spPr>
      </p:pic>
      <p:pic>
        <p:nvPicPr>
          <p:cNvPr id="9" name="Picture 8">
            <a:extLst>
              <a:ext uri="{FF2B5EF4-FFF2-40B4-BE49-F238E27FC236}">
                <a16:creationId xmlns:a16="http://schemas.microsoft.com/office/drawing/2014/main" id="{431A7913-EB8C-45BC-BA95-1AC0B34EAD65}"/>
              </a:ext>
            </a:extLst>
          </p:cNvPr>
          <p:cNvPicPr>
            <a:picLocks noChangeAspect="1"/>
          </p:cNvPicPr>
          <p:nvPr/>
        </p:nvPicPr>
        <p:blipFill>
          <a:blip r:embed="rId3"/>
          <a:stretch>
            <a:fillRect/>
          </a:stretch>
        </p:blipFill>
        <p:spPr>
          <a:xfrm>
            <a:off x="547100" y="2420948"/>
            <a:ext cx="7841751" cy="4403092"/>
          </a:xfrm>
          <a:prstGeom prst="rect">
            <a:avLst/>
          </a:prstGeom>
        </p:spPr>
      </p:pic>
      <p:pic>
        <p:nvPicPr>
          <p:cNvPr id="11" name="Picture 10">
            <a:extLst>
              <a:ext uri="{FF2B5EF4-FFF2-40B4-BE49-F238E27FC236}">
                <a16:creationId xmlns:a16="http://schemas.microsoft.com/office/drawing/2014/main" id="{7AA12BC0-4DD8-4B5A-9E68-E2CEECBEB7F8}"/>
              </a:ext>
            </a:extLst>
          </p:cNvPr>
          <p:cNvPicPr>
            <a:picLocks noChangeAspect="1"/>
          </p:cNvPicPr>
          <p:nvPr/>
        </p:nvPicPr>
        <p:blipFill>
          <a:blip r:embed="rId4"/>
          <a:stretch>
            <a:fillRect/>
          </a:stretch>
        </p:blipFill>
        <p:spPr>
          <a:xfrm>
            <a:off x="547100" y="2390150"/>
            <a:ext cx="7841751" cy="4403092"/>
          </a:xfrm>
          <a:prstGeom prst="rect">
            <a:avLst/>
          </a:prstGeom>
        </p:spPr>
      </p:pic>
    </p:spTree>
    <p:extLst>
      <p:ext uri="{BB962C8B-B14F-4D97-AF65-F5344CB8AC3E}">
        <p14:creationId xmlns:p14="http://schemas.microsoft.com/office/powerpoint/2010/main" val="35758522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3"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887315" y="887313"/>
            <a:ext cx="6858002" cy="5083374"/>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FA128B7-F2A8-4A16-9BE0-B316DFA59421}"/>
              </a:ext>
            </a:extLst>
          </p:cNvPr>
          <p:cNvSpPr>
            <a:spLocks noGrp="1"/>
          </p:cNvSpPr>
          <p:nvPr>
            <p:ph type="title"/>
          </p:nvPr>
        </p:nvSpPr>
        <p:spPr>
          <a:xfrm>
            <a:off x="338635" y="947607"/>
            <a:ext cx="3292070" cy="4962786"/>
          </a:xfrm>
        </p:spPr>
        <p:txBody>
          <a:bodyPr vert="horz" lIns="91440" tIns="45720" rIns="91440" bIns="45720" rtlCol="0" anchor="ctr">
            <a:normAutofit/>
          </a:bodyPr>
          <a:lstStyle/>
          <a:p>
            <a:r>
              <a:rPr lang="en-US" sz="5400">
                <a:cs typeface="+mj-cs"/>
              </a:rPr>
              <a:t>Method</a:t>
            </a:r>
          </a:p>
        </p:txBody>
      </p:sp>
    </p:spTree>
    <p:extLst>
      <p:ext uri="{BB962C8B-B14F-4D97-AF65-F5344CB8AC3E}">
        <p14:creationId xmlns:p14="http://schemas.microsoft.com/office/powerpoint/2010/main" val="8848489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F4D3-DEF4-487E-9E74-FFCD1C223F75}"/>
              </a:ext>
            </a:extLst>
          </p:cNvPr>
          <p:cNvSpPr>
            <a:spLocks noGrp="1"/>
          </p:cNvSpPr>
          <p:nvPr>
            <p:ph type="title"/>
          </p:nvPr>
        </p:nvSpPr>
        <p:spPr>
          <a:xfrm>
            <a:off x="278658" y="360690"/>
            <a:ext cx="8766488" cy="970450"/>
          </a:xfrm>
        </p:spPr>
        <p:txBody>
          <a:bodyPr/>
          <a:lstStyle/>
          <a:p>
            <a:r>
              <a:rPr lang="en-US" dirty="0"/>
              <a:t>1. </a:t>
            </a:r>
            <a:r>
              <a:rPr lang="en-US" dirty="0" err="1"/>
              <a:t>Tensorflow</a:t>
            </a:r>
            <a:r>
              <a:rPr lang="en-US" dirty="0"/>
              <a:t> Object Detection API</a:t>
            </a:r>
          </a:p>
        </p:txBody>
      </p:sp>
      <p:pic>
        <p:nvPicPr>
          <p:cNvPr id="4" name="Content Placeholder 3" descr="C:\Users\Phy\Desktop\trainingProcess.png">
            <a:extLst>
              <a:ext uri="{FF2B5EF4-FFF2-40B4-BE49-F238E27FC236}">
                <a16:creationId xmlns:a16="http://schemas.microsoft.com/office/drawing/2014/main" id="{AF70078F-FA1D-483B-AA4A-548F1273F77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9636" y="2407852"/>
            <a:ext cx="6164727" cy="3636963"/>
          </a:xfrm>
          <a:prstGeom prst="roundRect">
            <a:avLst>
              <a:gd name="adj" fmla="val 3876"/>
            </a:avLst>
          </a:prstGeom>
          <a:noFill/>
          <a:ln>
            <a:solidFill>
              <a:schemeClr val="accent1"/>
            </a:solidFill>
          </a:ln>
          <a:effectLst/>
        </p:spPr>
      </p:pic>
      <p:sp>
        <p:nvSpPr>
          <p:cNvPr id="5" name="Text Box 2">
            <a:extLst>
              <a:ext uri="{FF2B5EF4-FFF2-40B4-BE49-F238E27FC236}">
                <a16:creationId xmlns:a16="http://schemas.microsoft.com/office/drawing/2014/main" id="{4C4EE120-EDD6-40DC-9A9D-A9184098447E}"/>
              </a:ext>
            </a:extLst>
          </p:cNvPr>
          <p:cNvSpPr txBox="1">
            <a:spLocks noChangeArrowheads="1"/>
          </p:cNvSpPr>
          <p:nvPr/>
        </p:nvSpPr>
        <p:spPr bwMode="auto">
          <a:xfrm>
            <a:off x="3062673" y="6211560"/>
            <a:ext cx="3562350" cy="285750"/>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Fig. 1. Training model process</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543456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A3322B77-FA16-4D4E-BAA6-811C61DB3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CA6EF34F-3BAD-4CD8-B05E-03BA773AE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645223" y="1645226"/>
            <a:ext cx="6857997" cy="3567551"/>
          </a:xfrm>
          <a:custGeom>
            <a:avLst/>
            <a:gdLst>
              <a:gd name="connsiteX0" fmla="*/ 6857997 w 6857997"/>
              <a:gd name="connsiteY0" fmla="*/ 0 h 4756735"/>
              <a:gd name="connsiteX1" fmla="*/ 6857997 w 6857997"/>
              <a:gd name="connsiteY1" fmla="*/ 4458285 h 4756735"/>
              <a:gd name="connsiteX2" fmla="*/ 4861980 w 6857997"/>
              <a:gd name="connsiteY2" fmla="*/ 4458285 h 4756735"/>
              <a:gd name="connsiteX3" fmla="*/ 4480980 w 6857997"/>
              <a:gd name="connsiteY3" fmla="*/ 4744036 h 4756735"/>
              <a:gd name="connsiteX4" fmla="*/ 4472514 w 6857997"/>
              <a:gd name="connsiteY4" fmla="*/ 4747210 h 4756735"/>
              <a:gd name="connsiteX5" fmla="*/ 4459814 w 6857997"/>
              <a:gd name="connsiteY5" fmla="*/ 4751973 h 4756735"/>
              <a:gd name="connsiteX6" fmla="*/ 4447114 w 6857997"/>
              <a:gd name="connsiteY6" fmla="*/ 4756735 h 4756735"/>
              <a:gd name="connsiteX7" fmla="*/ 4436530 w 6857997"/>
              <a:gd name="connsiteY7" fmla="*/ 4756735 h 4756735"/>
              <a:gd name="connsiteX8" fmla="*/ 4423830 w 6857997"/>
              <a:gd name="connsiteY8" fmla="*/ 4756735 h 4756735"/>
              <a:gd name="connsiteX9" fmla="*/ 4413247 w 6857997"/>
              <a:gd name="connsiteY9" fmla="*/ 4751973 h 4756735"/>
              <a:gd name="connsiteX10" fmla="*/ 4400547 w 6857997"/>
              <a:gd name="connsiteY10" fmla="*/ 4747210 h 4756735"/>
              <a:gd name="connsiteX11" fmla="*/ 4392080 w 6857997"/>
              <a:gd name="connsiteY11" fmla="*/ 4744036 h 4756735"/>
              <a:gd name="connsiteX12" fmla="*/ 4011080 w 6857997"/>
              <a:gd name="connsiteY12" fmla="*/ 4458285 h 4756735"/>
              <a:gd name="connsiteX13" fmla="*/ 0 w 6857997"/>
              <a:gd name="connsiteY13" fmla="*/ 4458285 h 4756735"/>
              <a:gd name="connsiteX14" fmla="*/ 1 w 6857997"/>
              <a:gd name="connsiteY14" fmla="*/ 0 h 475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7997" h="4756735">
                <a:moveTo>
                  <a:pt x="6857997" y="0"/>
                </a:moveTo>
                <a:lnTo>
                  <a:pt x="6857997" y="4458285"/>
                </a:lnTo>
                <a:lnTo>
                  <a:pt x="4861980" y="4458285"/>
                </a:lnTo>
                <a:lnTo>
                  <a:pt x="4480980" y="4744036"/>
                </a:lnTo>
                <a:lnTo>
                  <a:pt x="4472514" y="4747210"/>
                </a:lnTo>
                <a:lnTo>
                  <a:pt x="4459814" y="4751973"/>
                </a:lnTo>
                <a:lnTo>
                  <a:pt x="4447114" y="4756735"/>
                </a:lnTo>
                <a:lnTo>
                  <a:pt x="4436530" y="4756735"/>
                </a:lnTo>
                <a:lnTo>
                  <a:pt x="4423830" y="4756735"/>
                </a:lnTo>
                <a:lnTo>
                  <a:pt x="4413247" y="4751973"/>
                </a:lnTo>
                <a:lnTo>
                  <a:pt x="4400547" y="4747210"/>
                </a:lnTo>
                <a:lnTo>
                  <a:pt x="4392080" y="4744036"/>
                </a:lnTo>
                <a:lnTo>
                  <a:pt x="4011080" y="4458285"/>
                </a:lnTo>
                <a:lnTo>
                  <a:pt x="0" y="4458285"/>
                </a:lnTo>
                <a:lnTo>
                  <a:pt x="1" y="0"/>
                </a:lnTo>
                <a:close/>
              </a:path>
            </a:pathLst>
          </a:custGeom>
          <a:solidFill>
            <a:schemeClr val="accent1"/>
          </a:solidFill>
          <a:ln>
            <a:headEnd/>
            <a:tailEnd/>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C2AA11D4-D19A-458F-A09F-D80846EBB2F8}"/>
              </a:ext>
            </a:extLst>
          </p:cNvPr>
          <p:cNvGraphicFramePr>
            <a:graphicFrameLocks noGrp="1"/>
          </p:cNvGraphicFramePr>
          <p:nvPr>
            <p:ph idx="1"/>
            <p:extLst>
              <p:ext uri="{D42A27DB-BD31-4B8C-83A1-F6EECF244321}">
                <p14:modId xmlns:p14="http://schemas.microsoft.com/office/powerpoint/2010/main" val="548666294"/>
              </p:ext>
            </p:extLst>
          </p:nvPr>
        </p:nvGraphicFramePr>
        <p:xfrm>
          <a:off x="4167187" y="1262063"/>
          <a:ext cx="4362450" cy="4327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itle 1">
            <a:extLst>
              <a:ext uri="{FF2B5EF4-FFF2-40B4-BE49-F238E27FC236}">
                <a16:creationId xmlns:a16="http://schemas.microsoft.com/office/drawing/2014/main" id="{4FF5FEA9-0358-495F-8A4E-138606D1C2D5}"/>
              </a:ext>
            </a:extLst>
          </p:cNvPr>
          <p:cNvSpPr>
            <a:spLocks noGrp="1"/>
          </p:cNvSpPr>
          <p:nvPr>
            <p:ph type="title"/>
          </p:nvPr>
        </p:nvSpPr>
        <p:spPr>
          <a:xfrm>
            <a:off x="343762" y="1892986"/>
            <a:ext cx="2880025" cy="3998913"/>
          </a:xfrm>
        </p:spPr>
        <p:txBody>
          <a:bodyPr anchor="t">
            <a:normAutofit/>
          </a:bodyPr>
          <a:lstStyle/>
          <a:p>
            <a:r>
              <a:rPr lang="en-US" sz="3500" dirty="0"/>
              <a:t>1.1 Object Detection Model</a:t>
            </a:r>
          </a:p>
        </p:txBody>
      </p:sp>
    </p:spTree>
    <p:extLst>
      <p:ext uri="{BB962C8B-B14F-4D97-AF65-F5344CB8AC3E}">
        <p14:creationId xmlns:p14="http://schemas.microsoft.com/office/powerpoint/2010/main" val="17304470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25FEBE8-DA64-44B9-9663-92754319345D}"/>
              </a:ext>
            </a:extLst>
          </p:cNvPr>
          <p:cNvSpPr>
            <a:spLocks noGrp="1"/>
          </p:cNvSpPr>
          <p:nvPr>
            <p:ph type="title"/>
          </p:nvPr>
        </p:nvSpPr>
        <p:spPr>
          <a:xfrm>
            <a:off x="338635" y="394943"/>
            <a:ext cx="8466729" cy="816637"/>
          </a:xfrm>
          <a:effectLst/>
        </p:spPr>
        <p:txBody>
          <a:bodyPr vert="horz" lIns="91440" tIns="45720" rIns="91440" bIns="45720" rtlCol="0" anchor="b">
            <a:normAutofit/>
          </a:bodyPr>
          <a:lstStyle/>
          <a:p>
            <a:r>
              <a:rPr lang="en-US" sz="2800" dirty="0">
                <a:solidFill>
                  <a:srgbClr val="FFFFFF"/>
                </a:solidFill>
                <a:cs typeface="+mj-cs"/>
              </a:rPr>
              <a:t>A. Faster RCNN </a:t>
            </a:r>
          </a:p>
        </p:txBody>
      </p:sp>
      <p:pic>
        <p:nvPicPr>
          <p:cNvPr id="4" name="Picture 3" descr="C:\Users\Phy\Desktop\fasterRCNN.png">
            <a:extLst>
              <a:ext uri="{FF2B5EF4-FFF2-40B4-BE49-F238E27FC236}">
                <a16:creationId xmlns:a16="http://schemas.microsoft.com/office/drawing/2014/main" id="{1EF13815-5E3E-4BC1-8A4E-9BC28907EF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5005" y="2337461"/>
            <a:ext cx="8113987" cy="3691864"/>
          </a:xfrm>
          <a:prstGeom prst="roundRect">
            <a:avLst>
              <a:gd name="adj" fmla="val 3876"/>
            </a:avLst>
          </a:prstGeom>
          <a:noFill/>
          <a:ln>
            <a:solidFill>
              <a:schemeClr val="accent1"/>
            </a:solidFill>
          </a:ln>
          <a:effectLst/>
        </p:spPr>
      </p:pic>
      <p:sp>
        <p:nvSpPr>
          <p:cNvPr id="10" name="Text Box 2">
            <a:extLst>
              <a:ext uri="{FF2B5EF4-FFF2-40B4-BE49-F238E27FC236}">
                <a16:creationId xmlns:a16="http://schemas.microsoft.com/office/drawing/2014/main" id="{5E497FCF-B4A7-4E09-BD96-220F616EFEF1}"/>
              </a:ext>
            </a:extLst>
          </p:cNvPr>
          <p:cNvSpPr txBox="1">
            <a:spLocks noChangeArrowheads="1"/>
          </p:cNvSpPr>
          <p:nvPr/>
        </p:nvSpPr>
        <p:spPr bwMode="auto">
          <a:xfrm>
            <a:off x="2643442" y="6157912"/>
            <a:ext cx="3857111" cy="285750"/>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Fig. 2. Faster RCNN high level diagrams [</a:t>
            </a:r>
            <a:r>
              <a:rPr lang="en-US" sz="1500" dirty="0">
                <a:latin typeface="Times New Roman" panose="02020603050405020304" pitchFamily="18" charset="0"/>
                <a:ea typeface="Calibri" panose="020F0502020204030204" pitchFamily="34" charset="0"/>
                <a:cs typeface="Times New Roman" panose="02020603050405020304" pitchFamily="18" charset="0"/>
              </a:rPr>
              <a:t>1</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62956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6C5D71-2BBB-4315-A487-097FD1ABF978}"/>
              </a:ext>
            </a:extLst>
          </p:cNvPr>
          <p:cNvSpPr>
            <a:spLocks noGrp="1"/>
          </p:cNvSpPr>
          <p:nvPr>
            <p:ph type="title"/>
          </p:nvPr>
        </p:nvSpPr>
        <p:spPr>
          <a:xfrm>
            <a:off x="338635" y="394943"/>
            <a:ext cx="8466729" cy="816637"/>
          </a:xfrm>
          <a:effectLst/>
        </p:spPr>
        <p:txBody>
          <a:bodyPr vert="horz" lIns="91440" tIns="45720" rIns="91440" bIns="45720" rtlCol="0" anchor="b">
            <a:normAutofit/>
          </a:bodyPr>
          <a:lstStyle/>
          <a:p>
            <a:r>
              <a:rPr lang="en-US" sz="2800" dirty="0">
                <a:solidFill>
                  <a:srgbClr val="FFFFFF"/>
                </a:solidFill>
                <a:cs typeface="+mj-cs"/>
              </a:rPr>
              <a:t>B. SSD</a:t>
            </a:r>
          </a:p>
        </p:txBody>
      </p:sp>
      <p:pic>
        <p:nvPicPr>
          <p:cNvPr id="4" name="Content Placeholder 3" descr="C:\Users\Phy\Desktop\SSD_Diag1.png">
            <a:extLst>
              <a:ext uri="{FF2B5EF4-FFF2-40B4-BE49-F238E27FC236}">
                <a16:creationId xmlns:a16="http://schemas.microsoft.com/office/drawing/2014/main" id="{82102155-AE64-4834-A89C-13563B4E5207}"/>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38634" y="2580931"/>
            <a:ext cx="8466729" cy="3259691"/>
          </a:xfrm>
          <a:prstGeom prst="roundRect">
            <a:avLst>
              <a:gd name="adj" fmla="val 3876"/>
            </a:avLst>
          </a:prstGeom>
          <a:noFill/>
          <a:ln>
            <a:solidFill>
              <a:schemeClr val="accent1"/>
            </a:solidFill>
          </a:ln>
          <a:effectLst/>
        </p:spPr>
      </p:pic>
      <p:sp>
        <p:nvSpPr>
          <p:cNvPr id="20" name="Text Box 2">
            <a:extLst>
              <a:ext uri="{FF2B5EF4-FFF2-40B4-BE49-F238E27FC236}">
                <a16:creationId xmlns:a16="http://schemas.microsoft.com/office/drawing/2014/main" id="{9EB101C8-1531-401D-A488-ED59AC2FC483}"/>
              </a:ext>
            </a:extLst>
          </p:cNvPr>
          <p:cNvSpPr txBox="1">
            <a:spLocks noChangeArrowheads="1"/>
          </p:cNvSpPr>
          <p:nvPr/>
        </p:nvSpPr>
        <p:spPr bwMode="auto">
          <a:xfrm>
            <a:off x="2790825" y="5886450"/>
            <a:ext cx="3562350" cy="285750"/>
          </a:xfrm>
          <a:prstGeom prst="rect">
            <a:avLst/>
          </a:prstGeom>
          <a:solidFill>
            <a:schemeClr val="bg1"/>
          </a:solidFill>
          <a:ln w="9525">
            <a:solidFill>
              <a:schemeClr val="bg1"/>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Fig. 3. SSD high level diagrams [1]</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0934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374</TotalTime>
  <Words>1463</Words>
  <Application>Microsoft Office PowerPoint</Application>
  <PresentationFormat>On-screen Show (4:3)</PresentationFormat>
  <Paragraphs>182</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Century Gothic</vt:lpstr>
      <vt:lpstr>Times New Roman</vt:lpstr>
      <vt:lpstr>Trebuchet MS</vt:lpstr>
      <vt:lpstr>Wingdings 2</vt:lpstr>
      <vt:lpstr>Quotable</vt:lpstr>
      <vt:lpstr>Face Recognition with Tensorflow and Face Recognition library- jsTensorflow  </vt:lpstr>
      <vt:lpstr>MOTIVATION</vt:lpstr>
      <vt:lpstr>OBJECTIVES</vt:lpstr>
      <vt:lpstr>Applications and Related Works</vt:lpstr>
      <vt:lpstr>Method</vt:lpstr>
      <vt:lpstr>1. Tensorflow Object Detection API</vt:lpstr>
      <vt:lpstr>1.1 Object Detection Model</vt:lpstr>
      <vt:lpstr>A. Faster RCNN </vt:lpstr>
      <vt:lpstr>B. SSD</vt:lpstr>
      <vt:lpstr>1.2 Model Selection</vt:lpstr>
      <vt:lpstr>2. Face Recognition with dlib</vt:lpstr>
      <vt:lpstr>A. K-Nearest-Neighbors</vt:lpstr>
      <vt:lpstr>B. Face Recognition</vt:lpstr>
      <vt:lpstr>3. Features Training and Testing</vt:lpstr>
      <vt:lpstr>Experiment</vt:lpstr>
      <vt:lpstr>1. Tensorflow Objection Detection</vt:lpstr>
      <vt:lpstr>A. Faster_RCNN_Inception_V2 </vt:lpstr>
      <vt:lpstr>B. SSD-MobileNet  </vt:lpstr>
      <vt:lpstr>Fig. 5. Training process with 2 classes on NVIDA Quadro K2000</vt:lpstr>
      <vt:lpstr>C. Face Recognition and dlib </vt:lpstr>
      <vt:lpstr>Fig. 7. Before and after adjusting intensity using sauna effect</vt:lpstr>
      <vt:lpstr>Fig. 8. Additional Dataset</vt:lpstr>
      <vt:lpstr>128 measurements of the same person in two different pictures</vt:lpstr>
      <vt:lpstr>Result Summary </vt:lpstr>
      <vt:lpstr>It can recognize 22 classes. Yay!!</vt:lpstr>
      <vt:lpstr>Training Method Result Summary</vt:lpstr>
      <vt:lpstr>D. jsTensorflow Game</vt:lpstr>
      <vt:lpstr>D. jsTensorflow</vt:lpstr>
      <vt:lpstr>Demo</vt:lpstr>
      <vt:lpstr>Conclusion</vt:lpstr>
      <vt:lpstr>Future Work</vt:lpstr>
      <vt:lpstr>References</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with Tensorflow and Face Recognition library- jsTensorflow</dc:title>
  <dc:creator>LIENG THE PHY</dc:creator>
  <cp:lastModifiedBy>LIENG THE PHY</cp:lastModifiedBy>
  <cp:revision>39</cp:revision>
  <dcterms:created xsi:type="dcterms:W3CDTF">2018-07-27T02:08:41Z</dcterms:created>
  <dcterms:modified xsi:type="dcterms:W3CDTF">2018-07-27T08:24:40Z</dcterms:modified>
</cp:coreProperties>
</file>